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571" r:id="rId2"/>
    <p:sldId id="263" r:id="rId3"/>
    <p:sldId id="587" r:id="rId4"/>
    <p:sldId id="588" r:id="rId5"/>
    <p:sldId id="256" r:id="rId6"/>
    <p:sldId id="262" r:id="rId7"/>
    <p:sldId id="303" r:id="rId8"/>
    <p:sldId id="568" r:id="rId9"/>
    <p:sldId id="567" r:id="rId10"/>
    <p:sldId id="569" r:id="rId11"/>
    <p:sldId id="259" r:id="rId12"/>
    <p:sldId id="589" r:id="rId13"/>
    <p:sldId id="261" r:id="rId14"/>
    <p:sldId id="258"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Farahar" initials="CF" lastIdx="1" clrIdx="0">
    <p:extLst>
      <p:ext uri="{19B8F6BF-5375-455C-9EA6-DF929625EA0E}">
        <p15:presenceInfo xmlns:p15="http://schemas.microsoft.com/office/powerpoint/2012/main" userId="3c1fcc4d4a4b4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39" autoAdjust="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5T17:25:06.637" idx="1">
    <p:pos x="7680" y="2160"/>
    <p:text>You can see here that the lowest deibel level on this chart for ear protection is 55 decibels for a converstation, where the example ear defenders included on this slide are lower than this, at only 34 decibels - so students will likely still be able to hear the seminar/lecture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6066B-2B9E-4261-81FF-36D9A08737F9}"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A1C15-83D0-4C7E-AB52-62ACA9918F2D}" type="slidenum">
              <a:rPr lang="en-GB" smtClean="0"/>
              <a:t>‹#›</a:t>
            </a:fld>
            <a:endParaRPr lang="en-GB"/>
          </a:p>
        </p:txBody>
      </p:sp>
    </p:spTree>
    <p:extLst>
      <p:ext uri="{BB962C8B-B14F-4D97-AF65-F5344CB8AC3E}">
        <p14:creationId xmlns:p14="http://schemas.microsoft.com/office/powerpoint/2010/main" val="14560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azon.co.uk/dp/B07MY5ZGRB/?coliid=I3UTQUGAB8YLCK&amp;colid=ZWP04WTRP531&amp;psc=1&amp;ref_=lv_ov_lig_dp_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CF8DF2-0258-423F-8650-C68EE2FB48AD}" type="slidenum">
              <a:rPr lang="en-GB" smtClean="0"/>
              <a:t>5</a:t>
            </a:fld>
            <a:endParaRPr lang="en-GB"/>
          </a:p>
        </p:txBody>
      </p:sp>
    </p:spTree>
    <p:extLst>
      <p:ext uri="{BB962C8B-B14F-4D97-AF65-F5344CB8AC3E}">
        <p14:creationId xmlns:p14="http://schemas.microsoft.com/office/powerpoint/2010/main" val="131683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F8DF2-0258-423F-8650-C68EE2FB48AD}" type="slidenum">
              <a:rPr lang="en-GB" smtClean="0"/>
              <a:t>6</a:t>
            </a:fld>
            <a:endParaRPr lang="en-GB"/>
          </a:p>
        </p:txBody>
      </p:sp>
    </p:spTree>
    <p:extLst>
      <p:ext uri="{BB962C8B-B14F-4D97-AF65-F5344CB8AC3E}">
        <p14:creationId xmlns:p14="http://schemas.microsoft.com/office/powerpoint/2010/main" val="329239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8DF2-0258-423F-8650-C68EE2FB48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8DF2-0258-423F-8650-C68EE2FB48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67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[stim objects pic </a:t>
            </a:r>
            <a:r>
              <a:rPr lang="en-GB" sz="1200" dirty="0">
                <a:hlinkClick r:id="rId3"/>
              </a:rPr>
              <a:t>https://www.amazon.co.uk/dp/B07MY5ZGRB/?coliid=I3UTQUGAB8YLCK&amp;colid=ZWP04WTRP531&amp;psc=1&amp;ref_=lv_ov_lig_dp_it</a:t>
            </a:r>
            <a:r>
              <a:rPr lang="en-GB" sz="1200" dirty="0"/>
              <a:t> </a:t>
            </a:r>
          </a:p>
          <a:p>
            <a:endParaRPr lang="en-GB" dirty="0"/>
          </a:p>
        </p:txBody>
      </p:sp>
      <p:sp>
        <p:nvSpPr>
          <p:cNvPr id="4" name="Slide Number Placeholder 3"/>
          <p:cNvSpPr>
            <a:spLocks noGrp="1"/>
          </p:cNvSpPr>
          <p:nvPr>
            <p:ph type="sldNum" sz="quarter" idx="5"/>
          </p:nvPr>
        </p:nvSpPr>
        <p:spPr/>
        <p:txBody>
          <a:bodyPr/>
          <a:lstStyle/>
          <a:p>
            <a:fld id="{618A1C15-83D0-4C7E-AB52-62ACA9918F2D}" type="slidenum">
              <a:rPr lang="en-GB" smtClean="0"/>
              <a:t>11</a:t>
            </a:fld>
            <a:endParaRPr lang="en-GB"/>
          </a:p>
        </p:txBody>
      </p:sp>
    </p:spTree>
    <p:extLst>
      <p:ext uri="{BB962C8B-B14F-4D97-AF65-F5344CB8AC3E}">
        <p14:creationId xmlns:p14="http://schemas.microsoft.com/office/powerpoint/2010/main" val="25388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https://www.shponline.co.uk/procurement-guides/hearing-protection-a-how-to-guide-for-those-choosing-ear-defenders/ - link to decibel level picture source</a:t>
            </a:r>
          </a:p>
        </p:txBody>
      </p:sp>
      <p:sp>
        <p:nvSpPr>
          <p:cNvPr id="4" name="Slide Number Placeholder 3"/>
          <p:cNvSpPr>
            <a:spLocks noGrp="1"/>
          </p:cNvSpPr>
          <p:nvPr>
            <p:ph type="sldNum" sz="quarter" idx="5"/>
          </p:nvPr>
        </p:nvSpPr>
        <p:spPr/>
        <p:txBody>
          <a:bodyPr/>
          <a:lstStyle/>
          <a:p>
            <a:fld id="{618A1C15-83D0-4C7E-AB52-62ACA9918F2D}" type="slidenum">
              <a:rPr lang="en-GB" smtClean="0"/>
              <a:t>12</a:t>
            </a:fld>
            <a:endParaRPr lang="en-GB"/>
          </a:p>
        </p:txBody>
      </p:sp>
    </p:spTree>
    <p:extLst>
      <p:ext uri="{BB962C8B-B14F-4D97-AF65-F5344CB8AC3E}">
        <p14:creationId xmlns:p14="http://schemas.microsoft.com/office/powerpoint/2010/main" val="107390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F8DF2-0258-423F-8650-C68EE2FB48AD}" type="slidenum">
              <a:rPr lang="en-GB" smtClean="0"/>
              <a:t>14</a:t>
            </a:fld>
            <a:endParaRPr lang="en-GB"/>
          </a:p>
        </p:txBody>
      </p:sp>
    </p:spTree>
    <p:extLst>
      <p:ext uri="{BB962C8B-B14F-4D97-AF65-F5344CB8AC3E}">
        <p14:creationId xmlns:p14="http://schemas.microsoft.com/office/powerpoint/2010/main" val="253215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CF8DF2-0258-423F-8650-C68EE2FB48AD}" type="slidenum">
              <a:rPr lang="en-GB" smtClean="0"/>
              <a:t>15</a:t>
            </a:fld>
            <a:endParaRPr lang="en-GB"/>
          </a:p>
        </p:txBody>
      </p:sp>
    </p:spTree>
    <p:extLst>
      <p:ext uri="{BB962C8B-B14F-4D97-AF65-F5344CB8AC3E}">
        <p14:creationId xmlns:p14="http://schemas.microsoft.com/office/powerpoint/2010/main" val="181666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E42D-5814-4071-BE74-095E792C7984}"/>
              </a:ext>
            </a:extLst>
          </p:cNvPr>
          <p:cNvSpPr>
            <a:spLocks noGrp="1"/>
          </p:cNvSpPr>
          <p:nvPr>
            <p:ph type="ctrTitle"/>
          </p:nvPr>
        </p:nvSpPr>
        <p:spPr>
          <a:xfrm>
            <a:off x="1524000" y="1122363"/>
            <a:ext cx="9144000" cy="2387600"/>
          </a:xfrm>
        </p:spPr>
        <p:txBody>
          <a:bodyPr anchor="b"/>
          <a:lstStyle>
            <a:lvl1pPr algn="ctr">
              <a:defRPr sz="6000">
                <a:latin typeface="+mj-lt"/>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BA82B8A-F985-4600-BC65-653B29D189AF}"/>
              </a:ext>
            </a:extLst>
          </p:cNvPr>
          <p:cNvSpPr>
            <a:spLocks noGrp="1"/>
          </p:cNvSpPr>
          <p:nvPr>
            <p:ph type="subTitle" idx="1"/>
          </p:nvPr>
        </p:nvSpPr>
        <p:spPr>
          <a:xfrm>
            <a:off x="1524000" y="3602038"/>
            <a:ext cx="9144000" cy="1655762"/>
          </a:xfrm>
        </p:spPr>
        <p:txBody>
          <a:bodyPr/>
          <a:lstStyle>
            <a:lvl1pPr marL="0" indent="0" algn="ctr">
              <a:buNone/>
              <a:defRPr sz="2400">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4163853-DBE2-4BFA-BF9B-90E0853C04A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C91E4EAC-F23D-485E-AA81-2D1059302C9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D1BBB15-7AA8-487D-B1B3-57DB9EFC7FE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0D3EE54-738B-4371-AACF-9A6FC9127243}" type="slidenum">
              <a:rPr lang="en-GB" smtClean="0"/>
              <a:t>‹#›</a:t>
            </a:fld>
            <a:endParaRPr lang="en-GB"/>
          </a:p>
        </p:txBody>
      </p:sp>
    </p:spTree>
    <p:extLst>
      <p:ext uri="{BB962C8B-B14F-4D97-AF65-F5344CB8AC3E}">
        <p14:creationId xmlns:p14="http://schemas.microsoft.com/office/powerpoint/2010/main" val="22585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B9BB-1CCF-4506-809F-B4EF57AFE8A0}"/>
              </a:ext>
            </a:extLst>
          </p:cNvPr>
          <p:cNvSpPr>
            <a:spLocks noGrp="1"/>
          </p:cNvSpPr>
          <p:nvPr>
            <p:ph type="title"/>
          </p:nvPr>
        </p:nvSpPr>
        <p:spPr/>
        <p:txBody>
          <a:body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1103A8A-6EF0-4467-8232-F4E2201CE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E52E00A-9F9E-4FF4-A66A-D7074B0660CD}"/>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EBC16595-17A7-487C-95C2-0610907FA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9DC9B-5B6C-457F-8783-0D37D5DD8975}"/>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41119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F7067-A300-4ADA-BCCB-CF13E123B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73BC4590-F26A-4A85-B0AD-BCA91CE80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70E6CBC-8698-4F59-9F19-E7361E29C130}"/>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C7FF0BD3-66A9-4A3E-8CAF-3C444326C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C3BF6-783A-4834-8EC3-F87E3348140E}"/>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216677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DE2B-8B8F-42B1-9072-539EDCD8A7D2}"/>
              </a:ext>
            </a:extLst>
          </p:cNvPr>
          <p:cNvSpPr>
            <a:spLocks noGrp="1"/>
          </p:cNvSpPr>
          <p:nvPr>
            <p:ph type="title"/>
          </p:nvPr>
        </p:nvSpPr>
        <p:spPr/>
        <p:txBody>
          <a:bodyPr/>
          <a:lstStyle>
            <a:lvl1pPr>
              <a:defRPr>
                <a:latin typeface="+mj-lt"/>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FF309B-D5C0-49A9-9437-589C9CF07E86}"/>
              </a:ext>
            </a:extLst>
          </p:cNvPr>
          <p:cNvSpPr>
            <a:spLocks noGrp="1"/>
          </p:cNvSpPr>
          <p:nvPr>
            <p:ph idx="1"/>
          </p:nvPr>
        </p:nvSpPr>
        <p:spPr/>
        <p:txBody>
          <a:bodyPr>
            <a:normAutofit/>
          </a:bodyPr>
          <a:lstStyle>
            <a:lvl1pPr>
              <a:defRPr sz="2200">
                <a:latin typeface="+mj-lt"/>
                <a:cs typeface="Arial" panose="020B0604020202020204" pitchFamily="34" charset="0"/>
              </a:defRPr>
            </a:lvl1pPr>
            <a:lvl2pPr>
              <a:defRPr sz="2200">
                <a:latin typeface="+mj-lt"/>
                <a:cs typeface="Arial" panose="020B0604020202020204" pitchFamily="34" charset="0"/>
              </a:defRPr>
            </a:lvl2pPr>
            <a:lvl3pPr>
              <a:defRPr sz="2200">
                <a:latin typeface="+mj-lt"/>
                <a:cs typeface="Arial" panose="020B0604020202020204" pitchFamily="34" charset="0"/>
              </a:defRPr>
            </a:lvl3pPr>
            <a:lvl4pPr>
              <a:defRPr sz="2200">
                <a:latin typeface="+mj-lt"/>
                <a:cs typeface="Arial" panose="020B0604020202020204" pitchFamily="34" charset="0"/>
              </a:defRPr>
            </a:lvl4pPr>
            <a:lvl5pPr>
              <a:defRPr sz="2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FCE5ECC-815F-49F3-ACFA-8FB2761F2AB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FBBFCD0C-DBB1-492D-90E4-5074C9736B6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DF3BC5E1-35AB-4941-B5DD-5FD911BECE9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0D3EE54-738B-4371-AACF-9A6FC9127243}" type="slidenum">
              <a:rPr lang="en-GB" smtClean="0"/>
              <a:t>‹#›</a:t>
            </a:fld>
            <a:endParaRPr lang="en-GB"/>
          </a:p>
        </p:txBody>
      </p:sp>
    </p:spTree>
    <p:extLst>
      <p:ext uri="{BB962C8B-B14F-4D97-AF65-F5344CB8AC3E}">
        <p14:creationId xmlns:p14="http://schemas.microsoft.com/office/powerpoint/2010/main" val="18778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A3A4-F0A9-431B-8D5F-7C8A2C1FDDEF}"/>
              </a:ext>
            </a:extLst>
          </p:cNvPr>
          <p:cNvSpPr>
            <a:spLocks noGrp="1"/>
          </p:cNvSpPr>
          <p:nvPr>
            <p:ph type="title"/>
          </p:nvPr>
        </p:nvSpPr>
        <p:spPr>
          <a:xfrm>
            <a:off x="831850" y="1709738"/>
            <a:ext cx="10515600" cy="2852737"/>
          </a:xfrm>
        </p:spPr>
        <p:txBody>
          <a:bodyPr anchor="b"/>
          <a:lstStyle>
            <a:lvl1pPr>
              <a:defRPr sz="6000">
                <a:latin typeface="+mj-lt"/>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B3307CA-C09E-4033-BD0B-A171969472FC}"/>
              </a:ext>
            </a:extLst>
          </p:cNvPr>
          <p:cNvSpPr>
            <a:spLocks noGrp="1"/>
          </p:cNvSpPr>
          <p:nvPr>
            <p:ph type="body" idx="1"/>
          </p:nvPr>
        </p:nvSpPr>
        <p:spPr>
          <a:xfrm>
            <a:off x="831850" y="4589463"/>
            <a:ext cx="10515600" cy="1500187"/>
          </a:xfrm>
        </p:spPr>
        <p:txBody>
          <a:bodyPr/>
          <a:lstStyle>
            <a:lvl1pPr marL="0" indent="0">
              <a:buNone/>
              <a:defRPr sz="24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54E22-C276-48A1-8CA0-EB96A209BED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54D8C194-999D-4C9C-980E-AA6A1E7BEB6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FB8298C0-80DE-49AC-A0A4-DCB12E0A56F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0D3EE54-738B-4371-AACF-9A6FC9127243}" type="slidenum">
              <a:rPr lang="en-GB" smtClean="0"/>
              <a:t>‹#›</a:t>
            </a:fld>
            <a:endParaRPr lang="en-GB"/>
          </a:p>
        </p:txBody>
      </p:sp>
    </p:spTree>
    <p:extLst>
      <p:ext uri="{BB962C8B-B14F-4D97-AF65-F5344CB8AC3E}">
        <p14:creationId xmlns:p14="http://schemas.microsoft.com/office/powerpoint/2010/main" val="331189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F157-749C-491C-BBFD-176B8E2D8FA7}"/>
              </a:ext>
            </a:extLst>
          </p:cNvPr>
          <p:cNvSpPr>
            <a:spLocks noGrp="1"/>
          </p:cNvSpPr>
          <p:nvPr>
            <p:ph type="title"/>
          </p:nvPr>
        </p:nvSpPr>
        <p:spPr/>
        <p:txBody>
          <a:bodyPr/>
          <a:lstStyle>
            <a:lvl1pPr>
              <a:defRPr>
                <a:latin typeface="+mj-lt"/>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1C96CC6-16FE-4CCF-8BB3-3DEDA9AC3173}"/>
              </a:ext>
            </a:extLst>
          </p:cNvPr>
          <p:cNvSpPr>
            <a:spLocks noGrp="1"/>
          </p:cNvSpPr>
          <p:nvPr>
            <p:ph sz="half" idx="1"/>
          </p:nvPr>
        </p:nvSpPr>
        <p:spPr>
          <a:xfrm>
            <a:off x="838200" y="1825625"/>
            <a:ext cx="5181600" cy="4351338"/>
          </a:xfrm>
        </p:spPr>
        <p:txBody>
          <a:bodyPr>
            <a:normAutofit/>
          </a:bodyPr>
          <a:lstStyle>
            <a:lvl1pPr>
              <a:defRPr sz="2200">
                <a:latin typeface="+mj-lt"/>
                <a:cs typeface="Arial" panose="020B0604020202020204" pitchFamily="34" charset="0"/>
              </a:defRPr>
            </a:lvl1pPr>
            <a:lvl2pPr>
              <a:defRPr sz="2200">
                <a:latin typeface="+mj-lt"/>
                <a:cs typeface="Arial" panose="020B0604020202020204" pitchFamily="34" charset="0"/>
              </a:defRPr>
            </a:lvl2pPr>
            <a:lvl3pPr>
              <a:defRPr sz="2200">
                <a:latin typeface="+mj-lt"/>
                <a:cs typeface="Arial" panose="020B0604020202020204" pitchFamily="34" charset="0"/>
              </a:defRPr>
            </a:lvl3pPr>
            <a:lvl4pPr>
              <a:defRPr sz="2200">
                <a:latin typeface="+mj-lt"/>
                <a:cs typeface="Arial" panose="020B0604020202020204" pitchFamily="34" charset="0"/>
              </a:defRPr>
            </a:lvl4pPr>
            <a:lvl5pPr>
              <a:defRPr sz="2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1EB82D6-A9EC-495E-A101-1F398FAEB312}"/>
              </a:ext>
            </a:extLst>
          </p:cNvPr>
          <p:cNvSpPr>
            <a:spLocks noGrp="1"/>
          </p:cNvSpPr>
          <p:nvPr>
            <p:ph sz="half" idx="2"/>
          </p:nvPr>
        </p:nvSpPr>
        <p:spPr>
          <a:xfrm>
            <a:off x="6172200" y="1825625"/>
            <a:ext cx="5181600" cy="4351338"/>
          </a:xfrm>
        </p:spPr>
        <p:txBody>
          <a:bodyPr>
            <a:normAutofit/>
          </a:bodyPr>
          <a:lstStyle>
            <a:lvl1pPr>
              <a:defRPr sz="2200">
                <a:latin typeface="+mj-lt"/>
                <a:cs typeface="Arial" panose="020B0604020202020204" pitchFamily="34" charset="0"/>
              </a:defRPr>
            </a:lvl1pPr>
            <a:lvl2pPr>
              <a:defRPr sz="2200">
                <a:latin typeface="+mj-lt"/>
                <a:cs typeface="Arial" panose="020B0604020202020204" pitchFamily="34" charset="0"/>
              </a:defRPr>
            </a:lvl2pPr>
            <a:lvl3pPr>
              <a:defRPr sz="2200">
                <a:latin typeface="+mj-lt"/>
                <a:cs typeface="Arial" panose="020B0604020202020204" pitchFamily="34" charset="0"/>
              </a:defRPr>
            </a:lvl3pPr>
            <a:lvl4pPr>
              <a:defRPr sz="2200">
                <a:latin typeface="+mj-lt"/>
                <a:cs typeface="Arial" panose="020B0604020202020204" pitchFamily="34" charset="0"/>
              </a:defRPr>
            </a:lvl4pPr>
            <a:lvl5pPr>
              <a:defRPr sz="2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47E737-7AE9-4F9C-9BBA-0F5EF7252B7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833988-159F-4D4A-87D0-99CC687F429D}" type="datetimeFigureOut">
              <a:rPr lang="en-GB" smtClean="0"/>
              <a:t>21/03/2024</a:t>
            </a:fld>
            <a:endParaRPr lang="en-GB"/>
          </a:p>
        </p:txBody>
      </p:sp>
      <p:sp>
        <p:nvSpPr>
          <p:cNvPr id="6" name="Footer Placeholder 5">
            <a:extLst>
              <a:ext uri="{FF2B5EF4-FFF2-40B4-BE49-F238E27FC236}">
                <a16:creationId xmlns:a16="http://schemas.microsoft.com/office/drawing/2014/main" id="{63A7DB53-69BF-4290-9469-92BBA1FF2CD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CC09C823-354E-4360-ABCE-AD92B356F08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0D3EE54-738B-4371-AACF-9A6FC9127243}" type="slidenum">
              <a:rPr lang="en-GB" smtClean="0"/>
              <a:t>‹#›</a:t>
            </a:fld>
            <a:endParaRPr lang="en-GB"/>
          </a:p>
        </p:txBody>
      </p:sp>
    </p:spTree>
    <p:extLst>
      <p:ext uri="{BB962C8B-B14F-4D97-AF65-F5344CB8AC3E}">
        <p14:creationId xmlns:p14="http://schemas.microsoft.com/office/powerpoint/2010/main" val="26250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429B-4F4A-4302-86E5-8AE85B8DDD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91D775-55DB-45A4-B6E2-AF9EB3D8D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D3B32-01CE-40B3-A3B3-8A315A55A3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2CC1C3-1F90-4E18-A93C-0D8FB6ECF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FDD7E-0092-4A26-95E7-7BB5BEBFB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42D8E9-F472-4537-803D-30AB92A792F5}"/>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8" name="Footer Placeholder 7">
            <a:extLst>
              <a:ext uri="{FF2B5EF4-FFF2-40B4-BE49-F238E27FC236}">
                <a16:creationId xmlns:a16="http://schemas.microsoft.com/office/drawing/2014/main" id="{E0F04798-3A14-458D-9DE7-E342062502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5DB55E-2A7E-491B-99FF-1C1E3AD87404}"/>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19074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A055-2825-41A2-8B7D-79B3E78C1173}"/>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A9A4536-0073-43E2-A2E5-F75E778129F3}"/>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4" name="Footer Placeholder 3">
            <a:extLst>
              <a:ext uri="{FF2B5EF4-FFF2-40B4-BE49-F238E27FC236}">
                <a16:creationId xmlns:a16="http://schemas.microsoft.com/office/drawing/2014/main" id="{8C69FBB5-2F7A-40A6-B05E-CBD744F062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045E3F-C0F6-4A3F-AE9D-37FA28B358C5}"/>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14644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758AF-C0A0-4C04-A52A-DA126C7D8545}"/>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3" name="Footer Placeholder 2">
            <a:extLst>
              <a:ext uri="{FF2B5EF4-FFF2-40B4-BE49-F238E27FC236}">
                <a16:creationId xmlns:a16="http://schemas.microsoft.com/office/drawing/2014/main" id="{DEF04007-3284-486A-A182-34DEB77C98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116AF9-4D13-4294-B422-7ECAE0DCF813}"/>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24519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0149-7E8E-4720-9FAE-F54B91D0E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073EFD1-1185-4F9C-A9FF-3AED950FA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BAB0B7F4-3D9F-4392-8DB7-A6804CCF2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FF217-84B5-4FF7-A4B5-BE0EFD8EDF90}"/>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6" name="Footer Placeholder 5">
            <a:extLst>
              <a:ext uri="{FF2B5EF4-FFF2-40B4-BE49-F238E27FC236}">
                <a16:creationId xmlns:a16="http://schemas.microsoft.com/office/drawing/2014/main" id="{338F740B-B422-415D-8044-62B943B3F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33C5A-6C3B-44AC-BF04-6AEC563BCC99}"/>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35604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E2B7-C094-470E-B81A-3970FC107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0D64FC46-A53B-4D91-AB1D-32C46238C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7D85DF8D-FE1F-4AB4-B211-9D9CB9F6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89368-70D0-4A48-993C-540309A8274D}"/>
              </a:ext>
            </a:extLst>
          </p:cNvPr>
          <p:cNvSpPr>
            <a:spLocks noGrp="1"/>
          </p:cNvSpPr>
          <p:nvPr>
            <p:ph type="dt" sz="half" idx="10"/>
          </p:nvPr>
        </p:nvSpPr>
        <p:spPr/>
        <p:txBody>
          <a:bodyPr/>
          <a:lstStyle/>
          <a:p>
            <a:fld id="{CC833988-159F-4D4A-87D0-99CC687F429D}" type="datetimeFigureOut">
              <a:rPr lang="en-GB" smtClean="0"/>
              <a:t>21/03/2024</a:t>
            </a:fld>
            <a:endParaRPr lang="en-GB"/>
          </a:p>
        </p:txBody>
      </p:sp>
      <p:sp>
        <p:nvSpPr>
          <p:cNvPr id="6" name="Footer Placeholder 5">
            <a:extLst>
              <a:ext uri="{FF2B5EF4-FFF2-40B4-BE49-F238E27FC236}">
                <a16:creationId xmlns:a16="http://schemas.microsoft.com/office/drawing/2014/main" id="{685F0BFE-A408-4C29-98D8-A3E4B2B5DE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5B096-FCA9-45A7-BB2E-067BF78EE17F}"/>
              </a:ext>
            </a:extLst>
          </p:cNvPr>
          <p:cNvSpPr>
            <a:spLocks noGrp="1"/>
          </p:cNvSpPr>
          <p:nvPr>
            <p:ph type="sldNum" sz="quarter" idx="12"/>
          </p:nvPr>
        </p:nvSpPr>
        <p:spPr/>
        <p:txBody>
          <a:bodyPr/>
          <a:lstStyle/>
          <a:p>
            <a:fld id="{E0D3EE54-738B-4371-AACF-9A6FC9127243}" type="slidenum">
              <a:rPr lang="en-GB" smtClean="0"/>
              <a:t>‹#›</a:t>
            </a:fld>
            <a:endParaRPr lang="en-GB"/>
          </a:p>
        </p:txBody>
      </p:sp>
    </p:spTree>
    <p:extLst>
      <p:ext uri="{BB962C8B-B14F-4D97-AF65-F5344CB8AC3E}">
        <p14:creationId xmlns:p14="http://schemas.microsoft.com/office/powerpoint/2010/main" val="4616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8A9AE-FFE0-4AF0-8079-77E114659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1D4B108-6912-4256-8ACB-8570C8C17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703B489-046B-4E8B-A203-737B8291A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3988-159F-4D4A-87D0-99CC687F429D}" type="datetimeFigureOut">
              <a:rPr lang="en-GB" smtClean="0"/>
              <a:t>21/03/2024</a:t>
            </a:fld>
            <a:endParaRPr lang="en-GB"/>
          </a:p>
        </p:txBody>
      </p:sp>
      <p:sp>
        <p:nvSpPr>
          <p:cNvPr id="5" name="Footer Placeholder 4">
            <a:extLst>
              <a:ext uri="{FF2B5EF4-FFF2-40B4-BE49-F238E27FC236}">
                <a16:creationId xmlns:a16="http://schemas.microsoft.com/office/drawing/2014/main" id="{B9648571-3FE5-4FDE-BB33-467B66A57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1D4647-2239-4606-807F-9D22DE570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3EE54-738B-4371-AACF-9A6FC9127243}" type="slidenum">
              <a:rPr lang="en-GB" smtClean="0"/>
              <a:t>‹#›</a:t>
            </a:fld>
            <a:endParaRPr lang="en-GB"/>
          </a:p>
        </p:txBody>
      </p:sp>
    </p:spTree>
    <p:extLst>
      <p:ext uri="{BB962C8B-B14F-4D97-AF65-F5344CB8AC3E}">
        <p14:creationId xmlns:p14="http://schemas.microsoft.com/office/powerpoint/2010/main" val="2327202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uk/hz/wishlist/ls/ZWP04WTRP531?ref_=wl_shar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www.amazon.co.uk/dp/B07QQR4294/ref=twister_B07TYW6FBT?_encoding=UTF8&amp;psc=1" TargetMode="External"/><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s://www.amazon.co.uk/dp/B07DBWFGQX/?coliid=IBHOH8KBURAY8&amp;colid=ZWP04WTRP531&amp;psc=1&amp;ref_=lv_ov_lig_dp_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en/tick-mark-correct-choice-sign-yes-4014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microsoft.com/office/2007/relationships/hdphoto" Target="../media/hdphoto4.wdp"/><Relationship Id="rId18" Type="http://schemas.openxmlformats.org/officeDocument/2006/relationships/image" Target="../media/image7.png"/><Relationship Id="rId26" Type="http://schemas.microsoft.com/office/2007/relationships/hdphoto" Target="../media/hdphoto7.wdp"/><Relationship Id="rId39" Type="http://schemas.microsoft.com/office/2007/relationships/hdphoto" Target="../media/hdphoto10.wdp"/><Relationship Id="rId21" Type="http://schemas.microsoft.com/office/2007/relationships/hdphoto" Target="../media/hdphoto6.wdp"/><Relationship Id="rId34"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5.png"/><Relationship Id="rId17" Type="http://schemas.openxmlformats.org/officeDocument/2006/relationships/hyperlink" Target="http://trustedboatplans.blogspot.com/2016/04/how-to-build-canoe-plans-free.html" TargetMode="External"/><Relationship Id="rId25" Type="http://schemas.openxmlformats.org/officeDocument/2006/relationships/image" Target="../media/image10.png"/><Relationship Id="rId33" Type="http://schemas.openxmlformats.org/officeDocument/2006/relationships/hyperlink" Target="http://disabilitythinking.blogspot.com/2014/09/justiceforissy.html" TargetMode="External"/><Relationship Id="rId38" Type="http://schemas.openxmlformats.org/officeDocument/2006/relationships/image" Target="../media/image15.png"/><Relationship Id="rId2" Type="http://schemas.openxmlformats.org/officeDocument/2006/relationships/image" Target="../media/image1.png"/><Relationship Id="rId16" Type="http://schemas.microsoft.com/office/2007/relationships/hdphoto" Target="../media/hdphoto5.wdp"/><Relationship Id="rId20" Type="http://schemas.openxmlformats.org/officeDocument/2006/relationships/image" Target="../media/image8.png"/><Relationship Id="rId29"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www.alleideen.com/selber-machen/02/springseil-sport-springseil.html" TargetMode="External"/><Relationship Id="rId24" Type="http://schemas.openxmlformats.org/officeDocument/2006/relationships/hyperlink" Target="http://pngimg.com/download/16984" TargetMode="External"/><Relationship Id="rId32" Type="http://schemas.microsoft.com/office/2007/relationships/hdphoto" Target="../media/hdphoto9.wdp"/><Relationship Id="rId37" Type="http://schemas.openxmlformats.org/officeDocument/2006/relationships/hyperlink" Target="http://pngimg.com/download/16374" TargetMode="External"/><Relationship Id="rId40" Type="http://schemas.openxmlformats.org/officeDocument/2006/relationships/hyperlink" Target="http://largeflaw7629.wikidot.com/" TargetMode="External"/><Relationship Id="rId5" Type="http://schemas.openxmlformats.org/officeDocument/2006/relationships/hyperlink" Target="http://diy.stackexchange.com/questions/65821/repurposing-old-subfloor-planks" TargetMode="External"/><Relationship Id="rId15" Type="http://schemas.openxmlformats.org/officeDocument/2006/relationships/image" Target="../media/image6.png"/><Relationship Id="rId23" Type="http://schemas.openxmlformats.org/officeDocument/2006/relationships/image" Target="../media/image9.png"/><Relationship Id="rId28" Type="http://schemas.openxmlformats.org/officeDocument/2006/relationships/image" Target="../media/image11.png"/><Relationship Id="rId36" Type="http://schemas.openxmlformats.org/officeDocument/2006/relationships/image" Target="../media/image14.png"/><Relationship Id="rId10" Type="http://schemas.microsoft.com/office/2007/relationships/hdphoto" Target="../media/hdphoto3.wdp"/><Relationship Id="rId19" Type="http://schemas.openxmlformats.org/officeDocument/2006/relationships/hyperlink" Target="https://commons.wikimedia.org/wiki/File:Bucket_in_the_sand.svg" TargetMode="External"/><Relationship Id="rId31"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hyperlink" Target="http://freshideen.com/badezimmer-ideen/marimekko-duschvorhang.html" TargetMode="External"/><Relationship Id="rId22" Type="http://schemas.openxmlformats.org/officeDocument/2006/relationships/hyperlink" Target="http://www.flickr.com/photos/coreyburger/2424977866/" TargetMode="External"/><Relationship Id="rId27" Type="http://schemas.openxmlformats.org/officeDocument/2006/relationships/hyperlink" Target="http://commons.wikimedia.org/wiki/File:Matches_-_SWAN_VESTAS.jpg" TargetMode="External"/><Relationship Id="rId30" Type="http://schemas.openxmlformats.org/officeDocument/2006/relationships/hyperlink" Target="http://slowbusynestsnowfuzzyrest.blogspot.com/2011_10_01_archive.html" TargetMode="External"/><Relationship Id="rId35" Type="http://schemas.openxmlformats.org/officeDocument/2006/relationships/hyperlink" Target="http://pngimg.com/download/18101" TargetMode="External"/><Relationship Id="rId8" Type="http://schemas.openxmlformats.org/officeDocument/2006/relationships/hyperlink" Target="http://popculturenerd.com/2011/02/16/tell-me-a-story-about-bananas"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9C7E-0B6C-42B5-863E-28F926C5666B}"/>
              </a:ext>
            </a:extLst>
          </p:cNvPr>
          <p:cNvSpPr>
            <a:spLocks noGrp="1"/>
          </p:cNvSpPr>
          <p:nvPr>
            <p:ph type="title"/>
          </p:nvPr>
        </p:nvSpPr>
        <p:spPr/>
        <p:txBody>
          <a:bodyPr/>
          <a:lstStyle/>
          <a:p>
            <a:r>
              <a:rPr lang="en-GB" dirty="0"/>
              <a:t>Example slide resource for lectures/seminars </a:t>
            </a:r>
          </a:p>
        </p:txBody>
      </p:sp>
      <p:sp>
        <p:nvSpPr>
          <p:cNvPr id="4" name="Text Placeholder 3">
            <a:extLst>
              <a:ext uri="{FF2B5EF4-FFF2-40B4-BE49-F238E27FC236}">
                <a16:creationId xmlns:a16="http://schemas.microsoft.com/office/drawing/2014/main" id="{89121A4F-982F-4E5F-AD45-136605851D1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780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C8BE-5024-4AFB-A83E-70D449BFA1EC}"/>
              </a:ext>
            </a:extLst>
          </p:cNvPr>
          <p:cNvSpPr>
            <a:spLocks noGrp="1"/>
          </p:cNvSpPr>
          <p:nvPr>
            <p:ph type="title"/>
          </p:nvPr>
        </p:nvSpPr>
        <p:spPr/>
        <p:txBody>
          <a:bodyPr/>
          <a:lstStyle/>
          <a:p>
            <a:r>
              <a:rPr lang="en-GB" dirty="0">
                <a:cs typeface="Arial" panose="020B0604020202020204" pitchFamily="34" charset="0"/>
              </a:rPr>
              <a:t>How we can work – inclusion &amp; accessibility </a:t>
            </a:r>
          </a:p>
        </p:txBody>
      </p:sp>
      <p:sp>
        <p:nvSpPr>
          <p:cNvPr id="3" name="Content Placeholder 2">
            <a:extLst>
              <a:ext uri="{FF2B5EF4-FFF2-40B4-BE49-F238E27FC236}">
                <a16:creationId xmlns:a16="http://schemas.microsoft.com/office/drawing/2014/main" id="{85E65DB3-F5A1-4AA3-840F-FC4D4297E9CC}"/>
              </a:ext>
            </a:extLst>
          </p:cNvPr>
          <p:cNvSpPr>
            <a:spLocks noGrp="1"/>
          </p:cNvSpPr>
          <p:nvPr>
            <p:ph idx="1"/>
          </p:nvPr>
        </p:nvSpPr>
        <p:spPr>
          <a:xfrm>
            <a:off x="838200" y="1825624"/>
            <a:ext cx="10515600" cy="4832627"/>
          </a:xfrm>
        </p:spPr>
        <p:txBody>
          <a:bodyPr>
            <a:normAutofit/>
          </a:bodyPr>
          <a:lstStyle/>
          <a:p>
            <a:r>
              <a:rPr lang="en-GB" dirty="0"/>
              <a:t>Everyone to contribute, however:</a:t>
            </a:r>
          </a:p>
          <a:p>
            <a:r>
              <a:rPr lang="en-GB" dirty="0"/>
              <a:t>Participation cards each session – everyone has different needs on different days </a:t>
            </a:r>
            <a:r>
              <a:rPr lang="en-GB" sz="2000" dirty="0">
                <a:solidFill>
                  <a:srgbClr val="FF0000"/>
                </a:solidFill>
              </a:rPr>
              <a:t>[important that ALL students pick up a card every week, even if it’s the same one, to normalise the practice for all, this also helps leaders know who they can ask to participate]</a:t>
            </a:r>
            <a:endParaRPr lang="en-GB" dirty="0">
              <a:solidFill>
                <a:srgbClr val="FF0000"/>
              </a:solidFill>
            </a:endParaRPr>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pic>
        <p:nvPicPr>
          <p:cNvPr id="5" name="Picture 4" descr="A close up of a logo&#10;&#10;Description automatically generated">
            <a:extLst>
              <a:ext uri="{FF2B5EF4-FFF2-40B4-BE49-F238E27FC236}">
                <a16:creationId xmlns:a16="http://schemas.microsoft.com/office/drawing/2014/main" id="{293FE808-EFBE-4ABD-9787-EDB23CFE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25" y="4882229"/>
            <a:ext cx="2952750" cy="1035050"/>
          </a:xfrm>
          <a:prstGeom prst="rect">
            <a:avLst/>
          </a:prstGeom>
        </p:spPr>
      </p:pic>
      <p:pic>
        <p:nvPicPr>
          <p:cNvPr id="7" name="Picture 6" descr="A picture containing flower, drawing&#10;&#10;Description automatically generated">
            <a:extLst>
              <a:ext uri="{FF2B5EF4-FFF2-40B4-BE49-F238E27FC236}">
                <a16:creationId xmlns:a16="http://schemas.microsoft.com/office/drawing/2014/main" id="{4FF2316F-39C7-4941-8495-7B50EC1B1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325" y="4546345"/>
            <a:ext cx="2940050" cy="10033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03052A5-ADD7-4249-B398-DCC165E2B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925" y="4557321"/>
            <a:ext cx="2933700" cy="10795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58F6F01-52D4-413E-A9BB-4657D827B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475" y="4866354"/>
            <a:ext cx="2965450" cy="1066800"/>
          </a:xfrm>
          <a:prstGeom prst="rect">
            <a:avLst/>
          </a:prstGeom>
        </p:spPr>
      </p:pic>
    </p:spTree>
    <p:extLst>
      <p:ext uri="{BB962C8B-B14F-4D97-AF65-F5344CB8AC3E}">
        <p14:creationId xmlns:p14="http://schemas.microsoft.com/office/powerpoint/2010/main" val="266994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t>Fidgeting and focus</a:t>
            </a:r>
          </a:p>
        </p:txBody>
      </p:sp>
      <p:sp>
        <p:nvSpPr>
          <p:cNvPr id="3" name="Content Placeholder 2"/>
          <p:cNvSpPr>
            <a:spLocks noGrp="1"/>
          </p:cNvSpPr>
          <p:nvPr>
            <p:ph sz="half" idx="1"/>
          </p:nvPr>
        </p:nvSpPr>
        <p:spPr/>
        <p:txBody>
          <a:bodyPr>
            <a:normAutofit/>
          </a:bodyPr>
          <a:lstStyle/>
          <a:p>
            <a:r>
              <a:rPr lang="en-GB" dirty="0"/>
              <a:t>Stim objects are OK and encouraged in my seminars – they may help people to concentrate.   </a:t>
            </a:r>
          </a:p>
          <a:p>
            <a:endParaRPr lang="en-GB" dirty="0"/>
          </a:p>
          <a:p>
            <a:endParaRPr lang="en-GB" dirty="0"/>
          </a:p>
          <a:p>
            <a:endParaRPr lang="en-GB" dirty="0"/>
          </a:p>
          <a:p>
            <a:endParaRPr lang="en-GB" dirty="0"/>
          </a:p>
          <a:p>
            <a:r>
              <a:rPr lang="en-GB" dirty="0"/>
              <a:t>Examples of – and link to Amazon </a:t>
            </a:r>
            <a:r>
              <a:rPr lang="en-GB" dirty="0" err="1"/>
              <a:t>wishlist</a:t>
            </a:r>
            <a:r>
              <a:rPr lang="en-GB" dirty="0"/>
              <a:t> for inspiration </a:t>
            </a:r>
            <a:r>
              <a:rPr lang="en-GB" dirty="0">
                <a:hlinkClick r:id="rId3"/>
              </a:rPr>
              <a:t>https://www.amazon.co.uk/hz/wishlist/ls/ZWP04WTRP531?ref_=wl_share</a:t>
            </a:r>
            <a:r>
              <a:rPr lang="en-GB" dirty="0"/>
              <a:t> </a:t>
            </a:r>
          </a:p>
        </p:txBody>
      </p:sp>
      <p:pic>
        <p:nvPicPr>
          <p:cNvPr id="5" name="Picture 4" descr="A picture containing food, room&#10;&#10;Description automatically generated">
            <a:extLst>
              <a:ext uri="{FF2B5EF4-FFF2-40B4-BE49-F238E27FC236}">
                <a16:creationId xmlns:a16="http://schemas.microsoft.com/office/drawing/2014/main" id="{0B2F576D-DF93-4890-B5D6-D8EAF2F594FB}"/>
              </a:ext>
            </a:extLst>
          </p:cNvPr>
          <p:cNvPicPr>
            <a:picLocks noChangeAspect="1"/>
          </p:cNvPicPr>
          <p:nvPr/>
        </p:nvPicPr>
        <p:blipFill rotWithShape="1">
          <a:blip r:embed="rId4">
            <a:extLst>
              <a:ext uri="{28A0092B-C50C-407E-A947-70E740481C1C}">
                <a14:useLocalDpi xmlns:a14="http://schemas.microsoft.com/office/drawing/2010/main" val="0"/>
              </a:ext>
            </a:extLst>
          </a:blip>
          <a:srcRect t="14422" b="1179"/>
          <a:stretch/>
        </p:blipFill>
        <p:spPr>
          <a:xfrm>
            <a:off x="6172200" y="1825625"/>
            <a:ext cx="5181600" cy="4351338"/>
          </a:xfrm>
          <a:prstGeom prst="rect">
            <a:avLst/>
          </a:prstGeom>
          <a:noFill/>
        </p:spPr>
      </p:pic>
    </p:spTree>
    <p:extLst>
      <p:ext uri="{BB962C8B-B14F-4D97-AF65-F5344CB8AC3E}">
        <p14:creationId xmlns:p14="http://schemas.microsoft.com/office/powerpoint/2010/main" val="3803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35882" cy="1325563"/>
          </a:xfrm>
        </p:spPr>
        <p:txBody>
          <a:bodyPr anchor="ctr">
            <a:normAutofit/>
          </a:bodyPr>
          <a:lstStyle/>
          <a:p>
            <a:r>
              <a:rPr lang="en-GB" dirty="0"/>
              <a:t>Noise volume and complexity </a:t>
            </a:r>
          </a:p>
        </p:txBody>
      </p:sp>
      <p:sp>
        <p:nvSpPr>
          <p:cNvPr id="3" name="Content Placeholder 2"/>
          <p:cNvSpPr>
            <a:spLocks noGrp="1"/>
          </p:cNvSpPr>
          <p:nvPr>
            <p:ph sz="half" idx="1"/>
          </p:nvPr>
        </p:nvSpPr>
        <p:spPr>
          <a:xfrm>
            <a:off x="378655" y="1825625"/>
            <a:ext cx="6272515" cy="4858204"/>
          </a:xfrm>
        </p:spPr>
        <p:txBody>
          <a:bodyPr>
            <a:noAutofit/>
          </a:bodyPr>
          <a:lstStyle/>
          <a:p>
            <a:r>
              <a:rPr lang="en-GB" sz="2200" dirty="0">
                <a:solidFill>
                  <a:srgbClr val="FF0000"/>
                </a:solidFill>
              </a:rPr>
              <a:t>[What’s acceptable to accommodate your student/s, but also you as a seminar leader/lecturer?]</a:t>
            </a:r>
          </a:p>
          <a:p>
            <a:pPr lvl="0"/>
            <a:r>
              <a:rPr lang="en-GB" sz="2200" dirty="0"/>
              <a:t>Ear plugs, ear defenders </a:t>
            </a:r>
            <a:r>
              <a:rPr lang="en-GB" sz="2200" dirty="0">
                <a:solidFill>
                  <a:srgbClr val="FF0000"/>
                </a:solidFill>
              </a:rPr>
              <a:t>[but not headphones, wireless or otherwise?] </a:t>
            </a:r>
            <a:r>
              <a:rPr lang="en-GB" sz="2200" dirty="0"/>
              <a:t>allowed. </a:t>
            </a:r>
          </a:p>
          <a:p>
            <a:pPr marL="0" indent="0">
              <a:buNone/>
            </a:pPr>
            <a:r>
              <a:rPr lang="en-GB" sz="2200" dirty="0"/>
              <a:t>Ear defenders link (note that there are different decibel limits, and some defenders are fine for listening to someone speak, they just muffle enough that the person can concentrate and not get overwhelmed): </a:t>
            </a:r>
          </a:p>
          <a:p>
            <a:pPr marL="0" indent="0">
              <a:buNone/>
            </a:pPr>
            <a:r>
              <a:rPr lang="en-GB" sz="1600" dirty="0">
                <a:hlinkClick r:id="rId3"/>
              </a:rPr>
              <a:t>https://www.amazon.co.uk/dp/B07QQR4294/ref=twister_B07TYW6FBT?_encoding=UTF8&amp;psc=1</a:t>
            </a:r>
            <a:r>
              <a:rPr lang="en-GB" sz="1600" dirty="0"/>
              <a:t> </a:t>
            </a:r>
          </a:p>
          <a:p>
            <a:pPr marL="0" indent="0">
              <a:buNone/>
            </a:pPr>
            <a:r>
              <a:rPr lang="en-GB" sz="2200" dirty="0"/>
              <a:t>Ear plugs link: </a:t>
            </a:r>
          </a:p>
          <a:p>
            <a:pPr marL="0" indent="0">
              <a:buNone/>
            </a:pPr>
            <a:r>
              <a:rPr lang="en-GB" sz="1600" dirty="0">
                <a:hlinkClick r:id="rId4"/>
              </a:rPr>
              <a:t>https://www.amazon.co.uk/dp/B07DBWFGQX/?coliid=IBHOH8KBURAY8&amp;colid=ZWP04WTRP531&amp;psc=1&amp;ref_=lv_ov_lig_dp_it</a:t>
            </a:r>
            <a:r>
              <a:rPr lang="en-GB" sz="1600" dirty="0"/>
              <a:t> </a:t>
            </a:r>
          </a:p>
        </p:txBody>
      </p:sp>
      <p:pic>
        <p:nvPicPr>
          <p:cNvPr id="7" name="Picture 6" descr="A picture of the different decibel levels, where defenders would be necessary to defend against the different decibel levels. ">
            <a:extLst>
              <a:ext uri="{FF2B5EF4-FFF2-40B4-BE49-F238E27FC236}">
                <a16:creationId xmlns:a16="http://schemas.microsoft.com/office/drawing/2014/main" id="{F9EA2A18-1AF5-427F-B158-E4146B447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450" y="3237927"/>
            <a:ext cx="5623550" cy="3112405"/>
          </a:xfrm>
          <a:prstGeom prst="rect">
            <a:avLst/>
          </a:prstGeom>
        </p:spPr>
      </p:pic>
      <p:pic>
        <p:nvPicPr>
          <p:cNvPr id="9" name="Picture 8" descr="A close up of a person wearing 34 decibel ear defenders in blue and black &#10;">
            <a:extLst>
              <a:ext uri="{FF2B5EF4-FFF2-40B4-BE49-F238E27FC236}">
                <a16:creationId xmlns:a16="http://schemas.microsoft.com/office/drawing/2014/main" id="{2ACC2AFD-F740-4269-9244-ABFFF7004A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749" y="740227"/>
            <a:ext cx="1958229" cy="2427293"/>
          </a:xfrm>
          <a:prstGeom prst="rect">
            <a:avLst/>
          </a:prstGeom>
        </p:spPr>
      </p:pic>
      <p:pic>
        <p:nvPicPr>
          <p:cNvPr id="5" name="Picture 4" descr="A picture of silicon ear plugs on a silicon cord">
            <a:extLst>
              <a:ext uri="{FF2B5EF4-FFF2-40B4-BE49-F238E27FC236}">
                <a16:creationId xmlns:a16="http://schemas.microsoft.com/office/drawing/2014/main" id="{9D8F0AB2-5C65-40F7-B888-5E64702A26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5420" y="163971"/>
            <a:ext cx="1737574" cy="2008756"/>
          </a:xfrm>
          <a:prstGeom prst="rect">
            <a:avLst/>
          </a:prstGeom>
          <a:noFill/>
        </p:spPr>
      </p:pic>
    </p:spTree>
    <p:extLst>
      <p:ext uri="{BB962C8B-B14F-4D97-AF65-F5344CB8AC3E}">
        <p14:creationId xmlns:p14="http://schemas.microsoft.com/office/powerpoint/2010/main" val="12809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Signposting </a:t>
            </a:r>
          </a:p>
        </p:txBody>
      </p:sp>
      <p:sp>
        <p:nvSpPr>
          <p:cNvPr id="3" name="Content Placeholder 2"/>
          <p:cNvSpPr>
            <a:spLocks noGrp="1"/>
          </p:cNvSpPr>
          <p:nvPr>
            <p:ph idx="1"/>
          </p:nvPr>
        </p:nvSpPr>
        <p:spPr/>
        <p:txBody>
          <a:bodyPr>
            <a:normAutofit/>
          </a:bodyPr>
          <a:lstStyle/>
          <a:p>
            <a:r>
              <a:rPr lang="en-GB" sz="3600" dirty="0"/>
              <a:t>Signpost – school’s student support officer/s and/or Student Support and Wellbeing – students can go discuss ILP needs even if they’ve never had one before</a:t>
            </a:r>
          </a:p>
        </p:txBody>
      </p:sp>
    </p:spTree>
    <p:extLst>
      <p:ext uri="{BB962C8B-B14F-4D97-AF65-F5344CB8AC3E}">
        <p14:creationId xmlns:p14="http://schemas.microsoft.com/office/powerpoint/2010/main" val="17392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194-6023-405F-84F8-87F324D335A7}"/>
              </a:ext>
            </a:extLst>
          </p:cNvPr>
          <p:cNvSpPr>
            <a:spLocks noGrp="1"/>
          </p:cNvSpPr>
          <p:nvPr>
            <p:ph type="title"/>
          </p:nvPr>
        </p:nvSpPr>
        <p:spPr/>
        <p:txBody>
          <a:bodyPr/>
          <a:lstStyle/>
          <a:p>
            <a:r>
              <a:rPr lang="en-GB" dirty="0">
                <a:cs typeface="Arial" panose="020B0604020202020204" pitchFamily="34" charset="0"/>
              </a:rPr>
              <a:t>Ground rules </a:t>
            </a:r>
          </a:p>
        </p:txBody>
      </p:sp>
      <p:sp>
        <p:nvSpPr>
          <p:cNvPr id="3" name="Content Placeholder 2">
            <a:extLst>
              <a:ext uri="{FF2B5EF4-FFF2-40B4-BE49-F238E27FC236}">
                <a16:creationId xmlns:a16="http://schemas.microsoft.com/office/drawing/2014/main" id="{9E2D7559-49BB-48E8-827D-7FF93215AAC3}"/>
              </a:ext>
            </a:extLst>
          </p:cNvPr>
          <p:cNvSpPr>
            <a:spLocks noGrp="1"/>
          </p:cNvSpPr>
          <p:nvPr>
            <p:ph idx="1"/>
          </p:nvPr>
        </p:nvSpPr>
        <p:spPr>
          <a:xfrm>
            <a:off x="838200" y="1349406"/>
            <a:ext cx="10515600" cy="4827557"/>
          </a:xfrm>
        </p:spPr>
        <p:txBody>
          <a:bodyPr>
            <a:normAutofit/>
          </a:bodyPr>
          <a:lstStyle/>
          <a:p>
            <a:r>
              <a:rPr lang="en-GB" dirty="0"/>
              <a:t>All adults, if you need to leave the room do so quietly, I don’t need to know why!</a:t>
            </a:r>
          </a:p>
          <a:p>
            <a:r>
              <a:rPr lang="en-GB" dirty="0"/>
              <a:t>Direct all module questions to the </a:t>
            </a:r>
            <a:r>
              <a:rPr lang="en-GB" b="1" dirty="0"/>
              <a:t>MAIN</a:t>
            </a:r>
            <a:r>
              <a:rPr lang="en-GB" dirty="0"/>
              <a:t> module Moodle Q &amp; A forum </a:t>
            </a:r>
            <a:r>
              <a:rPr lang="en-GB" dirty="0">
                <a:solidFill>
                  <a:srgbClr val="FF0000"/>
                </a:solidFill>
              </a:rPr>
              <a:t>[Moodle link] </a:t>
            </a:r>
            <a:r>
              <a:rPr lang="en-GB" dirty="0"/>
              <a:t>and if that fails, the module convenor directly </a:t>
            </a:r>
          </a:p>
          <a:p>
            <a:pPr lvl="1"/>
            <a:r>
              <a:rPr lang="en-GB" dirty="0">
                <a:solidFill>
                  <a:srgbClr val="FF0000"/>
                </a:solidFill>
              </a:rPr>
              <a:t>Module name, convenor details for contacting them </a:t>
            </a:r>
          </a:p>
          <a:p>
            <a:pPr lvl="1"/>
            <a:r>
              <a:rPr lang="en-GB" dirty="0">
                <a:solidFill>
                  <a:srgbClr val="FF0000"/>
                </a:solidFill>
              </a:rPr>
              <a:t>Module name, convenor details for contacting them </a:t>
            </a:r>
          </a:p>
          <a:p>
            <a:pPr lvl="1"/>
            <a:r>
              <a:rPr lang="en-GB" dirty="0">
                <a:solidFill>
                  <a:srgbClr val="FF0000"/>
                </a:solidFill>
              </a:rPr>
              <a:t>Etc.</a:t>
            </a:r>
          </a:p>
        </p:txBody>
      </p:sp>
    </p:spTree>
    <p:extLst>
      <p:ext uri="{BB962C8B-B14F-4D97-AF65-F5344CB8AC3E}">
        <p14:creationId xmlns:p14="http://schemas.microsoft.com/office/powerpoint/2010/main" val="11558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1F72-E22F-42AA-912A-CF6489B84107}"/>
              </a:ext>
            </a:extLst>
          </p:cNvPr>
          <p:cNvSpPr>
            <a:spLocks noGrp="1"/>
          </p:cNvSpPr>
          <p:nvPr>
            <p:ph type="title"/>
          </p:nvPr>
        </p:nvSpPr>
        <p:spPr/>
        <p:txBody>
          <a:bodyPr/>
          <a:lstStyle/>
          <a:p>
            <a:r>
              <a:rPr lang="en-GB" dirty="0"/>
              <a:t>Ground rules cont. </a:t>
            </a:r>
          </a:p>
        </p:txBody>
      </p:sp>
      <p:sp>
        <p:nvSpPr>
          <p:cNvPr id="3" name="Content Placeholder 2">
            <a:extLst>
              <a:ext uri="{FF2B5EF4-FFF2-40B4-BE49-F238E27FC236}">
                <a16:creationId xmlns:a16="http://schemas.microsoft.com/office/drawing/2014/main" id="{FDB82469-FC9C-4B9D-9429-98C7711F9714}"/>
              </a:ext>
            </a:extLst>
          </p:cNvPr>
          <p:cNvSpPr>
            <a:spLocks noGrp="1"/>
          </p:cNvSpPr>
          <p:nvPr>
            <p:ph idx="1"/>
          </p:nvPr>
        </p:nvSpPr>
        <p:spPr/>
        <p:txBody>
          <a:bodyPr/>
          <a:lstStyle/>
          <a:p>
            <a:r>
              <a:rPr lang="en-GB" dirty="0"/>
              <a:t>One-off requests to attend alternative session – just fill in the appropriate form and hand to me in the session you do attend</a:t>
            </a:r>
          </a:p>
          <a:p>
            <a:endParaRPr lang="en-GB" dirty="0"/>
          </a:p>
          <a:p>
            <a:r>
              <a:rPr lang="en-GB" dirty="0"/>
              <a:t>Mobiles for accessibility       – ask permission if recording seminar/taking pictures (different ethical concerns than lectures) – I won’t be checking why you have mobile, be respectful</a:t>
            </a:r>
          </a:p>
          <a:p>
            <a:pPr marL="0" indent="0">
              <a:buNone/>
            </a:pPr>
            <a:endParaRPr lang="en-GB" dirty="0"/>
          </a:p>
        </p:txBody>
      </p:sp>
      <p:pic>
        <p:nvPicPr>
          <p:cNvPr id="5" name="Picture 4" descr="tick mark">
            <a:extLst>
              <a:ext uri="{FF2B5EF4-FFF2-40B4-BE49-F238E27FC236}">
                <a16:creationId xmlns:a16="http://schemas.microsoft.com/office/drawing/2014/main" id="{11B6389B-4BA8-421C-A591-3C85BF123BA9}"/>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29741" y="2636382"/>
            <a:ext cx="651473" cy="603681"/>
          </a:xfrm>
          <a:prstGeom prst="rect">
            <a:avLst/>
          </a:prstGeom>
        </p:spPr>
      </p:pic>
    </p:spTree>
    <p:extLst>
      <p:ext uri="{BB962C8B-B14F-4D97-AF65-F5344CB8AC3E}">
        <p14:creationId xmlns:p14="http://schemas.microsoft.com/office/powerpoint/2010/main" val="35701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Notes – anything in red is a note, and can be deleted or needs content adding/changing </a:t>
            </a:r>
          </a:p>
        </p:txBody>
      </p:sp>
      <p:sp>
        <p:nvSpPr>
          <p:cNvPr id="3" name="Content Placeholder 2"/>
          <p:cNvSpPr>
            <a:spLocks noGrp="1"/>
          </p:cNvSpPr>
          <p:nvPr>
            <p:ph idx="1"/>
          </p:nvPr>
        </p:nvSpPr>
        <p:spPr/>
        <p:txBody>
          <a:bodyPr>
            <a:normAutofit/>
          </a:bodyPr>
          <a:lstStyle/>
          <a:p>
            <a:r>
              <a:rPr lang="en-GB" dirty="0">
                <a:solidFill>
                  <a:srgbClr val="FF0000"/>
                </a:solidFill>
              </a:rPr>
              <a:t>Use accessible slides – like the design here! – Arial or comic sans, </a:t>
            </a:r>
            <a:r>
              <a:rPr lang="en-GB" dirty="0" err="1">
                <a:solidFill>
                  <a:srgbClr val="FF0000"/>
                </a:solidFill>
              </a:rPr>
              <a:t>22pt</a:t>
            </a:r>
            <a:r>
              <a:rPr lang="en-GB" dirty="0">
                <a:solidFill>
                  <a:srgbClr val="FF0000"/>
                </a:solidFill>
              </a:rPr>
              <a:t>+, black text on pastel background. </a:t>
            </a:r>
          </a:p>
          <a:p>
            <a:r>
              <a:rPr lang="en-GB" dirty="0">
                <a:solidFill>
                  <a:srgbClr val="FF0000"/>
                </a:solidFill>
              </a:rPr>
              <a:t>Send students a pre-module questionnaire ahead of their first seminar/lecture with you [see next two slides]</a:t>
            </a:r>
          </a:p>
          <a:p>
            <a:r>
              <a:rPr lang="en-GB" dirty="0">
                <a:solidFill>
                  <a:srgbClr val="FF0000"/>
                </a:solidFill>
              </a:rPr>
              <a:t>Consider your own needs, and normalise practices that accommodate students and staff e.g. Dr Farahar wears ear plugs during table discussion when she leads a seminar group </a:t>
            </a:r>
          </a:p>
          <a:p>
            <a:r>
              <a:rPr lang="en-GB" dirty="0">
                <a:solidFill>
                  <a:srgbClr val="FF0000"/>
                </a:solidFill>
              </a:rPr>
              <a:t>Make inclusive expectations of both your students and yourself</a:t>
            </a:r>
          </a:p>
          <a:p>
            <a:r>
              <a:rPr lang="en-GB" dirty="0">
                <a:solidFill>
                  <a:srgbClr val="FF0000"/>
                </a:solidFill>
              </a:rPr>
              <a:t>Consider neurodivergent friendly ice-breakers – if you have to use them!</a:t>
            </a: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365586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14CA-E0AD-4AA4-9C52-256F2C822182}"/>
              </a:ext>
            </a:extLst>
          </p:cNvPr>
          <p:cNvSpPr>
            <a:spLocks noGrp="1"/>
          </p:cNvSpPr>
          <p:nvPr>
            <p:ph type="title"/>
          </p:nvPr>
        </p:nvSpPr>
        <p:spPr>
          <a:xfrm>
            <a:off x="838200" y="365126"/>
            <a:ext cx="10515600" cy="845608"/>
          </a:xfrm>
        </p:spPr>
        <p:txBody>
          <a:bodyPr>
            <a:normAutofit fontScale="90000"/>
          </a:bodyPr>
          <a:lstStyle/>
          <a:p>
            <a:r>
              <a:rPr lang="en-GB" sz="3200" dirty="0">
                <a:solidFill>
                  <a:srgbClr val="FF0000"/>
                </a:solidFill>
                <a:latin typeface="+mj-lt"/>
              </a:rPr>
              <a:t>[email template to send to all students, not just </a:t>
            </a:r>
            <a:r>
              <a:rPr lang="en-GB" sz="3200" dirty="0" err="1">
                <a:solidFill>
                  <a:srgbClr val="FF0000"/>
                </a:solidFill>
                <a:latin typeface="+mj-lt"/>
              </a:rPr>
              <a:t>ILPs</a:t>
            </a:r>
            <a:r>
              <a:rPr lang="en-GB" sz="3200" dirty="0">
                <a:solidFill>
                  <a:srgbClr val="FF0000"/>
                </a:solidFill>
                <a:latin typeface="+mj-lt"/>
              </a:rPr>
              <a:t>, ahead of first seminar]</a:t>
            </a:r>
          </a:p>
        </p:txBody>
      </p:sp>
      <p:sp>
        <p:nvSpPr>
          <p:cNvPr id="3" name="Content Placeholder 2">
            <a:extLst>
              <a:ext uri="{FF2B5EF4-FFF2-40B4-BE49-F238E27FC236}">
                <a16:creationId xmlns:a16="http://schemas.microsoft.com/office/drawing/2014/main" id="{A7892A15-B023-40AB-84F7-4933D1D2C5DF}"/>
              </a:ext>
            </a:extLst>
          </p:cNvPr>
          <p:cNvSpPr>
            <a:spLocks noGrp="1"/>
          </p:cNvSpPr>
          <p:nvPr>
            <p:ph idx="1"/>
          </p:nvPr>
        </p:nvSpPr>
        <p:spPr>
          <a:xfrm>
            <a:off x="838200" y="1286933"/>
            <a:ext cx="10515600" cy="4890030"/>
          </a:xfrm>
        </p:spPr>
        <p:txBody>
          <a:bodyPr>
            <a:normAutofit fontScale="92500" lnSpcReduction="10000"/>
          </a:bodyPr>
          <a:lstStyle/>
          <a:p>
            <a:pPr marL="0" indent="0">
              <a:buNone/>
            </a:pPr>
            <a:r>
              <a:rPr lang="en-GB" sz="1400" dirty="0">
                <a:effectLst/>
                <a:latin typeface="+mj-lt"/>
                <a:ea typeface="Times New Roman" panose="02020603050405020304" pitchFamily="18" charset="0"/>
                <a:cs typeface="Times New Roman" panose="02020603050405020304" pitchFamily="18" charset="0"/>
              </a:rPr>
              <a:t>Dear </a:t>
            </a:r>
            <a:r>
              <a:rPr lang="en-GB" sz="1400" dirty="0">
                <a:solidFill>
                  <a:srgbClr val="FF0000"/>
                </a:solidFill>
                <a:effectLst/>
                <a:latin typeface="+mj-lt"/>
                <a:ea typeface="Times New Roman" panose="02020603050405020304" pitchFamily="18" charset="0"/>
                <a:cs typeface="Times New Roman" panose="02020603050405020304" pitchFamily="18" charset="0"/>
              </a:rPr>
              <a:t>???</a:t>
            </a:r>
            <a:r>
              <a:rPr lang="en-GB" sz="1400" dirty="0">
                <a:effectLst/>
                <a:latin typeface="+mj-lt"/>
                <a:ea typeface="Times New Roman" panose="02020603050405020304" pitchFamily="18" charset="0"/>
                <a:cs typeface="Times New Roman" panose="02020603050405020304" pitchFamily="18" charset="0"/>
              </a:rPr>
              <a:t> seminar students (</a:t>
            </a:r>
            <a:r>
              <a:rPr lang="en-GB" sz="1400" dirty="0">
                <a:solidFill>
                  <a:srgbClr val="FF0000"/>
                </a:solidFill>
                <a:effectLst/>
                <a:latin typeface="+mj-lt"/>
                <a:ea typeface="Times New Roman" panose="02020603050405020304" pitchFamily="18" charset="0"/>
                <a:cs typeface="Times New Roman" panose="02020603050405020304" pitchFamily="18" charset="0"/>
              </a:rPr>
              <a:t>Groups 4; 11; 13; 15; 18 etc.),</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effectLst/>
                <a:latin typeface="+mj-lt"/>
                <a:ea typeface="Times New Roman" panose="02020603050405020304" pitchFamily="18" charset="0"/>
                <a:cs typeface="Times New Roman" panose="02020603050405020304" pitchFamily="18" charset="0"/>
              </a:rPr>
              <a:t>I am </a:t>
            </a:r>
            <a:r>
              <a:rPr lang="en-GB" sz="1400" dirty="0">
                <a:solidFill>
                  <a:srgbClr val="FF0000"/>
                </a:solidFill>
                <a:effectLst/>
                <a:latin typeface="+mj-lt"/>
                <a:ea typeface="Times New Roman" panose="02020603050405020304" pitchFamily="18" charset="0"/>
                <a:cs typeface="Times New Roman" panose="02020603050405020304" pitchFamily="18" charset="0"/>
              </a:rPr>
              <a:t>???</a:t>
            </a:r>
            <a:r>
              <a:rPr lang="en-GB" sz="1400" dirty="0">
                <a:effectLst/>
                <a:latin typeface="+mj-lt"/>
                <a:ea typeface="Times New Roman" panose="02020603050405020304" pitchFamily="18" charset="0"/>
                <a:cs typeface="Times New Roman" panose="02020603050405020304" pitchFamily="18" charset="0"/>
              </a:rPr>
              <a:t>, your seminar leader week commencing</a:t>
            </a:r>
            <a:r>
              <a:rPr lang="en-GB" sz="1400" dirty="0">
                <a:solidFill>
                  <a:srgbClr val="FF0000"/>
                </a:solidFill>
                <a:effectLst/>
                <a:latin typeface="+mj-lt"/>
                <a:ea typeface="Times New Roman" panose="02020603050405020304" pitchFamily="18" charset="0"/>
                <a:cs typeface="Times New Roman" panose="02020603050405020304" pitchFamily="18" charset="0"/>
              </a:rPr>
              <a:t> ??/??/??. </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effectLst/>
                <a:latin typeface="+mj-lt"/>
                <a:ea typeface="Times New Roman" panose="02020603050405020304" pitchFamily="18" charset="0"/>
                <a:cs typeface="Times New Roman" panose="02020603050405020304" pitchFamily="18" charset="0"/>
              </a:rPr>
              <a:t>I wanted to introduce myself before we meet next week, and to inform students with inclusive learning plans (</a:t>
            </a:r>
            <a:r>
              <a:rPr lang="en-GB" sz="1400" dirty="0" err="1">
                <a:effectLst/>
                <a:latin typeface="+mj-lt"/>
                <a:ea typeface="Times New Roman" panose="02020603050405020304" pitchFamily="18" charset="0"/>
                <a:cs typeface="Times New Roman" panose="02020603050405020304" pitchFamily="18" charset="0"/>
              </a:rPr>
              <a:t>ILPs</a:t>
            </a:r>
            <a:r>
              <a:rPr lang="en-GB" sz="1400" dirty="0">
                <a:effectLst/>
                <a:latin typeface="+mj-lt"/>
                <a:ea typeface="Times New Roman" panose="02020603050405020304" pitchFamily="18" charset="0"/>
                <a:cs typeface="Times New Roman" panose="02020603050405020304" pitchFamily="18" charset="0"/>
              </a:rPr>
              <a:t>) I have acknowledged these. </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effectLst/>
                <a:latin typeface="+mj-lt"/>
                <a:ea typeface="Times New Roman" panose="02020603050405020304" pitchFamily="18" charset="0"/>
                <a:cs typeface="Times New Roman" panose="02020603050405020304" pitchFamily="18" charset="0"/>
              </a:rPr>
              <a:t>Firstly, what I would really like is for all students who might have participation and/or accommodation needs, both the students with and those without </a:t>
            </a:r>
            <a:r>
              <a:rPr lang="en-GB" sz="1400" dirty="0" err="1">
                <a:effectLst/>
                <a:latin typeface="+mj-lt"/>
                <a:ea typeface="Times New Roman" panose="02020603050405020304" pitchFamily="18" charset="0"/>
                <a:cs typeface="Times New Roman" panose="02020603050405020304" pitchFamily="18" charset="0"/>
              </a:rPr>
              <a:t>ILPs</a:t>
            </a:r>
            <a:r>
              <a:rPr lang="en-GB" sz="1400" dirty="0">
                <a:effectLst/>
                <a:latin typeface="+mj-lt"/>
                <a:ea typeface="Times New Roman" panose="02020603050405020304" pitchFamily="18" charset="0"/>
                <a:cs typeface="Times New Roman" panose="02020603050405020304" pitchFamily="18" charset="0"/>
              </a:rPr>
              <a:t>, to let me know what would help you learn best in my seminars. This could be anything, e.g. "please make sure the lights are not too bright", "I will occasionally need to leave the room", "I like to use a fidget spinner to concentrate/when I'm anxious". No need to do this if these are things I am already aware of via </a:t>
            </a:r>
            <a:r>
              <a:rPr lang="en-GB" sz="1400" dirty="0" err="1">
                <a:effectLst/>
                <a:latin typeface="+mj-lt"/>
                <a:ea typeface="Times New Roman" panose="02020603050405020304" pitchFamily="18" charset="0"/>
                <a:cs typeface="Times New Roman" panose="02020603050405020304" pitchFamily="18" charset="0"/>
              </a:rPr>
              <a:t>ILPs</a:t>
            </a:r>
            <a:r>
              <a:rPr lang="en-GB" sz="1400" dirty="0">
                <a:effectLst/>
                <a:latin typeface="+mj-lt"/>
                <a:ea typeface="Times New Roman" panose="02020603050405020304" pitchFamily="18" charset="0"/>
                <a:cs typeface="Times New Roman" panose="02020603050405020304" pitchFamily="18" charset="0"/>
              </a:rPr>
              <a:t>. Could students detail anything you would welcome during seminars by going to the following Moodle link (only I can see the contributions): [</a:t>
            </a:r>
            <a:r>
              <a:rPr lang="en-GB" sz="1400" dirty="0">
                <a:solidFill>
                  <a:srgbClr val="FF0000"/>
                </a:solidFill>
                <a:effectLst/>
                <a:latin typeface="+mj-lt"/>
                <a:ea typeface="Times New Roman" panose="02020603050405020304" pitchFamily="18" charset="0"/>
                <a:cs typeface="Times New Roman" panose="02020603050405020304" pitchFamily="18" charset="0"/>
              </a:rPr>
              <a:t>semina</a:t>
            </a:r>
            <a:r>
              <a:rPr lang="en-GB" sz="1400" dirty="0">
                <a:solidFill>
                  <a:srgbClr val="FF0000"/>
                </a:solidFill>
                <a:latin typeface="+mj-lt"/>
                <a:ea typeface="Times New Roman" panose="02020603050405020304" pitchFamily="18" charset="0"/>
                <a:cs typeface="Times New Roman" panose="02020603050405020304" pitchFamily="18" charset="0"/>
              </a:rPr>
              <a:t>r leader name</a:t>
            </a:r>
            <a:r>
              <a:rPr lang="en-GB" sz="1400" dirty="0">
                <a:effectLst/>
                <a:latin typeface="+mj-lt"/>
                <a:ea typeface="Times New Roman" panose="02020603050405020304" pitchFamily="18" charset="0"/>
                <a:cs typeface="Times New Roman" panose="02020603050405020304" pitchFamily="18" charset="0"/>
              </a:rPr>
              <a:t>] seminar groups - pre-attendance notes [</a:t>
            </a:r>
            <a:r>
              <a:rPr lang="en-GB" sz="1400" dirty="0">
                <a:solidFill>
                  <a:srgbClr val="FF0000"/>
                </a:solidFill>
                <a:effectLst/>
                <a:latin typeface="+mj-lt"/>
                <a:ea typeface="Times New Roman" panose="02020603050405020304" pitchFamily="18" charset="0"/>
                <a:cs typeface="Times New Roman" panose="02020603050405020304" pitchFamily="18" charset="0"/>
              </a:rPr>
              <a:t>link to Moodle feedback form/</a:t>
            </a:r>
            <a:r>
              <a:rPr lang="en-GB" sz="1400" dirty="0" err="1">
                <a:solidFill>
                  <a:srgbClr val="FF0000"/>
                </a:solidFill>
                <a:effectLst/>
                <a:latin typeface="+mj-lt"/>
                <a:ea typeface="Times New Roman" panose="02020603050405020304" pitchFamily="18" charset="0"/>
                <a:cs typeface="Times New Roman" panose="02020603050405020304" pitchFamily="18" charset="0"/>
              </a:rPr>
              <a:t>DoodlePoll</a:t>
            </a:r>
            <a:r>
              <a:rPr lang="en-GB" sz="1400" dirty="0">
                <a:effectLst/>
                <a:latin typeface="+mj-lt"/>
                <a:ea typeface="Times New Roman" panose="02020603050405020304" pitchFamily="18" charset="0"/>
                <a:cs typeface="Times New Roman" panose="02020603050405020304" pitchFamily="18" charset="0"/>
              </a:rPr>
              <a:t>]</a:t>
            </a:r>
          </a:p>
          <a:p>
            <a:pPr marL="0" indent="0">
              <a:buNone/>
            </a:pPr>
            <a:r>
              <a:rPr lang="en-GB" sz="1400" dirty="0">
                <a:effectLst/>
                <a:latin typeface="+mj-lt"/>
                <a:ea typeface="Times New Roman" panose="02020603050405020304" pitchFamily="18" charset="0"/>
                <a:cs typeface="Times New Roman" panose="02020603050405020304" pitchFamily="18" charset="0"/>
              </a:rPr>
              <a:t>I ask that people use the Moodle link for this and not email me with replies, as there are a lot of you and only one of me, and that would be a lot of emails.</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solidFill>
                  <a:srgbClr val="FF0000"/>
                </a:solidFill>
                <a:effectLst/>
                <a:latin typeface="+mj-lt"/>
                <a:ea typeface="Times New Roman" panose="02020603050405020304" pitchFamily="18" charset="0"/>
                <a:cs typeface="Times New Roman" panose="02020603050405020304" pitchFamily="18" charset="0"/>
              </a:rPr>
              <a:t>Secondly, please familiarise yourself with Moodle for our seminars.</a:t>
            </a:r>
          </a:p>
          <a:p>
            <a:pPr marL="0" indent="0">
              <a:buNone/>
            </a:pPr>
            <a:br>
              <a:rPr lang="en-GB" sz="1400" dirty="0">
                <a:effectLst/>
                <a:latin typeface="+mj-lt"/>
                <a:ea typeface="Times New Roman" panose="02020603050405020304" pitchFamily="18" charset="0"/>
                <a:cs typeface="Times New Roman" panose="02020603050405020304" pitchFamily="18" charset="0"/>
              </a:rPr>
            </a:br>
            <a:r>
              <a:rPr lang="en-GB" sz="1400" dirty="0">
                <a:solidFill>
                  <a:srgbClr val="FF0000"/>
                </a:solidFill>
                <a:ea typeface="Times New Roman" panose="02020603050405020304" pitchFamily="18" charset="0"/>
                <a:cs typeface="Times New Roman" panose="02020603050405020304" pitchFamily="18" charset="0"/>
              </a:rPr>
              <a:t>Last,</a:t>
            </a:r>
            <a:r>
              <a:rPr lang="en-GB" sz="1400" dirty="0">
                <a:solidFill>
                  <a:srgbClr val="FF0000"/>
                </a:solidFill>
                <a:effectLst/>
                <a:latin typeface="+mj-lt"/>
                <a:ea typeface="Times New Roman" panose="02020603050405020304" pitchFamily="18" charset="0"/>
                <a:cs typeface="Times New Roman" panose="02020603050405020304" pitchFamily="18" charset="0"/>
              </a:rPr>
              <a:t> should you need to attend an alternative session as a one-off, turn up to the alternate session and request to fill in the appropriate form from the seminar leader. Please do not email me to explain you will be absent or need to attend a different session, the process mentioned is sufficient. </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effectLst/>
                <a:latin typeface="+mj-lt"/>
                <a:ea typeface="Times New Roman" panose="02020603050405020304" pitchFamily="18" charset="0"/>
                <a:cs typeface="Times New Roman" panose="02020603050405020304" pitchFamily="18" charset="0"/>
              </a:rPr>
              <a:t>Looking forward to meeting you all!</a:t>
            </a:r>
            <a:br>
              <a:rPr lang="en-GB" sz="1400" dirty="0">
                <a:effectLst/>
                <a:latin typeface="+mj-lt"/>
                <a:ea typeface="Times New Roman" panose="02020603050405020304" pitchFamily="18" charset="0"/>
                <a:cs typeface="Times New Roman" panose="02020603050405020304" pitchFamily="18" charset="0"/>
              </a:rPr>
            </a:br>
            <a:br>
              <a:rPr lang="en-GB" sz="1400" dirty="0">
                <a:effectLst/>
                <a:latin typeface="+mj-lt"/>
                <a:ea typeface="Times New Roman" panose="02020603050405020304" pitchFamily="18" charset="0"/>
                <a:cs typeface="Times New Roman" panose="02020603050405020304" pitchFamily="18" charset="0"/>
              </a:rPr>
            </a:br>
            <a:r>
              <a:rPr lang="en-GB" sz="1400" dirty="0">
                <a:effectLst/>
                <a:latin typeface="+mj-lt"/>
                <a:ea typeface="Times New Roman" panose="02020603050405020304" pitchFamily="18" charset="0"/>
                <a:cs typeface="Times New Roman" panose="02020603050405020304" pitchFamily="18" charset="0"/>
              </a:rPr>
              <a:t>All the best, </a:t>
            </a:r>
            <a:br>
              <a:rPr lang="en-GB" sz="1400" dirty="0">
                <a:effectLst/>
                <a:latin typeface="+mj-lt"/>
                <a:ea typeface="Times New Roman" panose="02020603050405020304" pitchFamily="18" charset="0"/>
                <a:cs typeface="Times New Roman" panose="02020603050405020304" pitchFamily="18" charset="0"/>
              </a:rPr>
            </a:br>
            <a:r>
              <a:rPr lang="en-GB" sz="1400" dirty="0">
                <a:solidFill>
                  <a:srgbClr val="FF0000"/>
                </a:solidFill>
                <a:effectLst/>
                <a:latin typeface="+mj-lt"/>
                <a:ea typeface="Times New Roman" panose="02020603050405020304" pitchFamily="18" charset="0"/>
                <a:cs typeface="Times New Roman" panose="02020603050405020304" pitchFamily="18" charset="0"/>
              </a:rPr>
              <a:t>???</a:t>
            </a:r>
            <a:endParaRPr lang="en-GB" sz="2400" dirty="0">
              <a:solidFill>
                <a:srgbClr val="FF0000"/>
              </a:solidFill>
              <a:latin typeface="+mj-lt"/>
            </a:endParaRPr>
          </a:p>
        </p:txBody>
      </p:sp>
    </p:spTree>
    <p:extLst>
      <p:ext uri="{BB962C8B-B14F-4D97-AF65-F5344CB8AC3E}">
        <p14:creationId xmlns:p14="http://schemas.microsoft.com/office/powerpoint/2010/main" val="25280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651B-E187-4E37-9188-4E60B4BF7CED}"/>
              </a:ext>
            </a:extLst>
          </p:cNvPr>
          <p:cNvSpPr>
            <a:spLocks noGrp="1"/>
          </p:cNvSpPr>
          <p:nvPr>
            <p:ph type="title"/>
          </p:nvPr>
        </p:nvSpPr>
        <p:spPr/>
        <p:txBody>
          <a:bodyPr>
            <a:normAutofit/>
          </a:bodyPr>
          <a:lstStyle/>
          <a:p>
            <a:r>
              <a:rPr lang="en-GB" sz="3600" dirty="0">
                <a:solidFill>
                  <a:srgbClr val="FF0000"/>
                </a:solidFill>
              </a:rPr>
              <a:t>[Moodle pre-seminar feedback form/</a:t>
            </a:r>
            <a:r>
              <a:rPr lang="en-GB" sz="3600" dirty="0" err="1">
                <a:solidFill>
                  <a:srgbClr val="FF0000"/>
                </a:solidFill>
              </a:rPr>
              <a:t>DoodlePoll</a:t>
            </a:r>
            <a:r>
              <a:rPr lang="en-GB" sz="3600" dirty="0">
                <a:solidFill>
                  <a:srgbClr val="FF0000"/>
                </a:solidFill>
              </a:rPr>
              <a:t>]</a:t>
            </a:r>
          </a:p>
        </p:txBody>
      </p:sp>
      <p:sp>
        <p:nvSpPr>
          <p:cNvPr id="3" name="Content Placeholder 2">
            <a:extLst>
              <a:ext uri="{FF2B5EF4-FFF2-40B4-BE49-F238E27FC236}">
                <a16:creationId xmlns:a16="http://schemas.microsoft.com/office/drawing/2014/main" id="{6C212D25-7385-466F-9A6E-371E7F909C6D}"/>
              </a:ext>
            </a:extLst>
          </p:cNvPr>
          <p:cNvSpPr>
            <a:spLocks noGrp="1"/>
          </p:cNvSpPr>
          <p:nvPr>
            <p:ph idx="1"/>
          </p:nvPr>
        </p:nvSpPr>
        <p:spPr/>
        <p:txBody>
          <a:bodyPr>
            <a:normAutofit/>
          </a:bodyPr>
          <a:lstStyle/>
          <a:p>
            <a:pPr marL="0" indent="0">
              <a:buNone/>
            </a:pPr>
            <a:r>
              <a:rPr lang="en-US" sz="2400" dirty="0"/>
              <a:t>This feedback form is for my </a:t>
            </a:r>
            <a:r>
              <a:rPr lang="en-US" sz="2400" dirty="0">
                <a:solidFill>
                  <a:srgbClr val="FF0000"/>
                </a:solidFill>
              </a:rPr>
              <a:t>???</a:t>
            </a:r>
            <a:r>
              <a:rPr lang="en-US" sz="2400" dirty="0"/>
              <a:t> seminar students, groups </a:t>
            </a:r>
            <a:r>
              <a:rPr lang="en-US" sz="2400" dirty="0">
                <a:solidFill>
                  <a:srgbClr val="FF0000"/>
                </a:solidFill>
              </a:rPr>
              <a:t>4; 11; 13; 15; &amp; 18 etc.</a:t>
            </a:r>
          </a:p>
          <a:p>
            <a:pPr marL="0" indent="0">
              <a:buNone/>
            </a:pPr>
            <a:endParaRPr lang="en-US" sz="2400" dirty="0"/>
          </a:p>
          <a:p>
            <a:pPr marL="0" indent="0">
              <a:buNone/>
            </a:pPr>
            <a:r>
              <a:rPr lang="en-US" sz="2400" dirty="0"/>
              <a:t>Please complete this as a pre-attendance feedback form following the advice I gave via email. Note that only I can see the responses and you are automatically anonymous. If you are happy for me to know who you are please leave your name in with your comment/s. </a:t>
            </a:r>
          </a:p>
          <a:p>
            <a:pPr marL="0" indent="0">
              <a:buNone/>
            </a:pPr>
            <a:r>
              <a:rPr lang="en-US" sz="2400" dirty="0"/>
              <a:t>Q) Students who might have participation &amp;/or accommodation needs, both the students with and those without </a:t>
            </a:r>
            <a:r>
              <a:rPr lang="en-US" sz="2400" dirty="0" err="1"/>
              <a:t>ILPs</a:t>
            </a:r>
            <a:r>
              <a:rPr lang="en-US" sz="2400" dirty="0"/>
              <a:t>, please let me know what would help you learn best in my seminars. This could be anything, e.g. "please make sure the lights are not too bright"</a:t>
            </a:r>
            <a:endParaRPr lang="en-GB" sz="2400" dirty="0"/>
          </a:p>
        </p:txBody>
      </p:sp>
    </p:spTree>
    <p:extLst>
      <p:ext uri="{BB962C8B-B14F-4D97-AF65-F5344CB8AC3E}">
        <p14:creationId xmlns:p14="http://schemas.microsoft.com/office/powerpoint/2010/main" val="358994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B5D1-B2B1-4147-AD6F-9288B61471FF}"/>
              </a:ext>
            </a:extLst>
          </p:cNvPr>
          <p:cNvSpPr>
            <a:spLocks noGrp="1"/>
          </p:cNvSpPr>
          <p:nvPr>
            <p:ph type="ctrTitle"/>
          </p:nvPr>
        </p:nvSpPr>
        <p:spPr/>
        <p:txBody>
          <a:bodyPr>
            <a:normAutofit fontScale="90000"/>
          </a:bodyPr>
          <a:lstStyle/>
          <a:p>
            <a:r>
              <a:rPr lang="en-GB" dirty="0">
                <a:solidFill>
                  <a:srgbClr val="FF0000"/>
                </a:solidFill>
                <a:cs typeface="Arial" panose="020B0604020202020204" pitchFamily="34" charset="0"/>
              </a:rPr>
              <a:t>[seminar leader name] </a:t>
            </a:r>
            <a:r>
              <a:rPr lang="en-GB" dirty="0">
                <a:cs typeface="Arial" panose="020B0604020202020204" pitchFamily="34" charset="0"/>
              </a:rPr>
              <a:t>seminar groups – introductions</a:t>
            </a:r>
          </a:p>
        </p:txBody>
      </p:sp>
      <p:sp>
        <p:nvSpPr>
          <p:cNvPr id="3" name="Subtitle 2">
            <a:extLst>
              <a:ext uri="{FF2B5EF4-FFF2-40B4-BE49-F238E27FC236}">
                <a16:creationId xmlns:a16="http://schemas.microsoft.com/office/drawing/2014/main" id="{08052C5A-B2CE-40D5-A49D-C53B3FC36D2D}"/>
              </a:ext>
            </a:extLst>
          </p:cNvPr>
          <p:cNvSpPr>
            <a:spLocks noGrp="1"/>
          </p:cNvSpPr>
          <p:nvPr>
            <p:ph type="subTitle" idx="1"/>
          </p:nvPr>
        </p:nvSpPr>
        <p:spPr/>
        <p:txBody>
          <a:bodyPr/>
          <a:lstStyle/>
          <a:p>
            <a:r>
              <a:rPr lang="en-GB" dirty="0">
                <a:solidFill>
                  <a:srgbClr val="FF0000"/>
                </a:solidFill>
                <a:cs typeface="Arial" panose="020B0604020202020204" pitchFamily="34" charset="0"/>
              </a:rPr>
              <a:t>Email</a:t>
            </a:r>
            <a:r>
              <a:rPr lang="en-GB" dirty="0">
                <a:cs typeface="Arial" panose="020B0604020202020204" pitchFamily="34" charset="0"/>
              </a:rPr>
              <a:t> </a:t>
            </a:r>
          </a:p>
          <a:p>
            <a:endParaRPr lang="en-GB" dirty="0">
              <a:cs typeface="Arial" panose="020B0604020202020204" pitchFamily="34" charset="0"/>
            </a:endParaRPr>
          </a:p>
          <a:p>
            <a:r>
              <a:rPr lang="en-GB" sz="3200" dirty="0">
                <a:solidFill>
                  <a:srgbClr val="FF0000"/>
                </a:solidFill>
                <a:cs typeface="Arial" panose="020B0604020202020204" pitchFamily="34" charset="0"/>
              </a:rPr>
              <a:t>[Chloe]/</a:t>
            </a:r>
            <a:r>
              <a:rPr lang="en-GB" sz="3200" dirty="0">
                <a:cs typeface="Arial" panose="020B0604020202020204" pitchFamily="34" charset="0"/>
              </a:rPr>
              <a:t>she/her/they/them</a:t>
            </a:r>
          </a:p>
        </p:txBody>
      </p:sp>
    </p:spTree>
    <p:extLst>
      <p:ext uri="{BB962C8B-B14F-4D97-AF65-F5344CB8AC3E}">
        <p14:creationId xmlns:p14="http://schemas.microsoft.com/office/powerpoint/2010/main" val="14448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B93B-5D0C-494F-A4EF-4FEA7E45D573}"/>
              </a:ext>
            </a:extLst>
          </p:cNvPr>
          <p:cNvSpPr>
            <a:spLocks noGrp="1"/>
          </p:cNvSpPr>
          <p:nvPr>
            <p:ph type="title"/>
          </p:nvPr>
        </p:nvSpPr>
        <p:spPr/>
        <p:txBody>
          <a:bodyPr/>
          <a:lstStyle/>
          <a:p>
            <a:r>
              <a:rPr lang="en-GB" dirty="0"/>
              <a:t>Safety </a:t>
            </a:r>
          </a:p>
        </p:txBody>
      </p:sp>
      <p:sp>
        <p:nvSpPr>
          <p:cNvPr id="3" name="Content Placeholder 2">
            <a:extLst>
              <a:ext uri="{FF2B5EF4-FFF2-40B4-BE49-F238E27FC236}">
                <a16:creationId xmlns:a16="http://schemas.microsoft.com/office/drawing/2014/main" id="{4F0C201F-ECF8-4BCB-B29E-52ACB9D3713B}"/>
              </a:ext>
            </a:extLst>
          </p:cNvPr>
          <p:cNvSpPr>
            <a:spLocks noGrp="1"/>
          </p:cNvSpPr>
          <p:nvPr>
            <p:ph idx="1"/>
          </p:nvPr>
        </p:nvSpPr>
        <p:spPr/>
        <p:txBody>
          <a:bodyPr/>
          <a:lstStyle/>
          <a:p>
            <a:r>
              <a:rPr lang="en-GB" dirty="0"/>
              <a:t>Fire exits</a:t>
            </a:r>
          </a:p>
          <a:p>
            <a:r>
              <a:rPr lang="en-GB" dirty="0"/>
              <a:t>Refuge points, refuge points for disabled people </a:t>
            </a:r>
          </a:p>
          <a:p>
            <a:r>
              <a:rPr lang="en-GB" dirty="0"/>
              <a:t>Fire alarms tested Tues </a:t>
            </a:r>
            <a:r>
              <a:rPr lang="en-GB" dirty="0" err="1"/>
              <a:t>9am</a:t>
            </a:r>
            <a:r>
              <a:rPr lang="en-GB" dirty="0"/>
              <a:t> </a:t>
            </a:r>
          </a:p>
        </p:txBody>
      </p:sp>
    </p:spTree>
    <p:extLst>
      <p:ext uri="{BB962C8B-B14F-4D97-AF65-F5344CB8AC3E}">
        <p14:creationId xmlns:p14="http://schemas.microsoft.com/office/powerpoint/2010/main" val="38401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C248DECA-0451-41DC-BCE3-9965967B2010}"/>
              </a:ext>
            </a:extLst>
          </p:cNvPr>
          <p:cNvGrpSpPr/>
          <p:nvPr/>
        </p:nvGrpSpPr>
        <p:grpSpPr>
          <a:xfrm>
            <a:off x="6206881" y="-43543"/>
            <a:ext cx="5985119" cy="6761778"/>
            <a:chOff x="-1234738" y="0"/>
            <a:chExt cx="11172223" cy="12621986"/>
          </a:xfrm>
        </p:grpSpPr>
        <p:pic>
          <p:nvPicPr>
            <p:cNvPr id="2" name="Picture 1">
              <a:extLst>
                <a:ext uri="{FF2B5EF4-FFF2-40B4-BE49-F238E27FC236}">
                  <a16:creationId xmlns:a16="http://schemas.microsoft.com/office/drawing/2014/main" id="{16822FBF-9664-43FF-80CA-9514FF767A95}"/>
                </a:ext>
              </a:extLst>
            </p:cNvPr>
            <p:cNvPicPr>
              <a:picLocks noChangeAspect="1"/>
            </p:cNvPicPr>
            <p:nvPr/>
          </p:nvPicPr>
          <p:blipFill>
            <a:blip r:embed="rId2"/>
            <a:stretch>
              <a:fillRect/>
            </a:stretch>
          </p:blipFill>
          <p:spPr>
            <a:xfrm>
              <a:off x="0" y="0"/>
              <a:ext cx="9650186" cy="12621986"/>
            </a:xfrm>
            <a:prstGeom prst="rect">
              <a:avLst/>
            </a:prstGeom>
          </p:spPr>
        </p:pic>
        <p:pic>
          <p:nvPicPr>
            <p:cNvPr id="23" name="Picture 22">
              <a:extLst>
                <a:ext uri="{FF2B5EF4-FFF2-40B4-BE49-F238E27FC236}">
                  <a16:creationId xmlns:a16="http://schemas.microsoft.com/office/drawing/2014/main" id="{C45733A8-C039-44FE-B5BF-51BB1BAE6B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38" b="98884" l="9983" r="100000">
                          <a14:backgroundMark x1="20650" y1="89249" x2="20650" y2="89249"/>
                          <a14:backgroundMark x1="20650" y1="91379" x2="42099" y2="203"/>
                          <a14:backgroundMark x1="75014" y1="91481" x2="61209" y2="20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20664" t="39717" r="25004" b="8882"/>
            <a:stretch/>
          </p:blipFill>
          <p:spPr>
            <a:xfrm>
              <a:off x="526786" y="9156700"/>
              <a:ext cx="9410699" cy="3465286"/>
            </a:xfrm>
            <a:prstGeom prst="trapezoid">
              <a:avLst/>
            </a:prstGeom>
          </p:spPr>
        </p:pic>
        <p:pic>
          <p:nvPicPr>
            <p:cNvPr id="4" name="Picture 3">
              <a:extLst>
                <a:ext uri="{FF2B5EF4-FFF2-40B4-BE49-F238E27FC236}">
                  <a16:creationId xmlns:a16="http://schemas.microsoft.com/office/drawing/2014/main" id="{B93ED615-7CDF-471C-A2D1-A925CDFA960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 b="94167" l="6087" r="90652"/>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979474" y="2042523"/>
              <a:ext cx="1642251" cy="1285240"/>
            </a:xfrm>
            <a:prstGeom prst="rect">
              <a:avLst/>
            </a:prstGeom>
          </p:spPr>
        </p:pic>
        <p:sp>
          <p:nvSpPr>
            <p:cNvPr id="9" name="Freeform: Shape 8">
              <a:extLst>
                <a:ext uri="{FF2B5EF4-FFF2-40B4-BE49-F238E27FC236}">
                  <a16:creationId xmlns:a16="http://schemas.microsoft.com/office/drawing/2014/main" id="{DF37730F-A9B3-4BDE-9D07-E4A3ED7832BD}"/>
                </a:ext>
              </a:extLst>
            </p:cNvPr>
            <p:cNvSpPr/>
            <p:nvPr/>
          </p:nvSpPr>
          <p:spPr>
            <a:xfrm>
              <a:off x="4261134" y="1045029"/>
              <a:ext cx="392509" cy="1382766"/>
            </a:xfrm>
            <a:custGeom>
              <a:avLst/>
              <a:gdLst>
                <a:gd name="connsiteX0" fmla="*/ 114923 w 392509"/>
                <a:gd name="connsiteY0" fmla="*/ 0 h 1382766"/>
                <a:gd name="connsiteX1" fmla="*/ 147580 w 392509"/>
                <a:gd name="connsiteY1" fmla="*/ 114300 h 1382766"/>
                <a:gd name="connsiteX2" fmla="*/ 180237 w 392509"/>
                <a:gd name="connsiteY2" fmla="*/ 179614 h 1382766"/>
                <a:gd name="connsiteX3" fmla="*/ 196566 w 392509"/>
                <a:gd name="connsiteY3" fmla="*/ 261257 h 1382766"/>
                <a:gd name="connsiteX4" fmla="*/ 229223 w 392509"/>
                <a:gd name="connsiteY4" fmla="*/ 555171 h 1382766"/>
                <a:gd name="connsiteX5" fmla="*/ 261880 w 392509"/>
                <a:gd name="connsiteY5" fmla="*/ 1175657 h 1382766"/>
                <a:gd name="connsiteX6" fmla="*/ 294537 w 392509"/>
                <a:gd name="connsiteY6" fmla="*/ 1224642 h 1382766"/>
                <a:gd name="connsiteX7" fmla="*/ 16952 w 392509"/>
                <a:gd name="connsiteY7" fmla="*/ 1191985 h 1382766"/>
                <a:gd name="connsiteX8" fmla="*/ 623 w 392509"/>
                <a:gd name="connsiteY8" fmla="*/ 1143000 h 1382766"/>
                <a:gd name="connsiteX9" fmla="*/ 33280 w 392509"/>
                <a:gd name="connsiteY9" fmla="*/ 1045028 h 1382766"/>
                <a:gd name="connsiteX10" fmla="*/ 98595 w 392509"/>
                <a:gd name="connsiteY10" fmla="*/ 1028700 h 1382766"/>
                <a:gd name="connsiteX11" fmla="*/ 310866 w 392509"/>
                <a:gd name="connsiteY11" fmla="*/ 1061357 h 1382766"/>
                <a:gd name="connsiteX12" fmla="*/ 343523 w 392509"/>
                <a:gd name="connsiteY12" fmla="*/ 1126671 h 1382766"/>
                <a:gd name="connsiteX13" fmla="*/ 392509 w 392509"/>
                <a:gd name="connsiteY13" fmla="*/ 1224642 h 1382766"/>
                <a:gd name="connsiteX14" fmla="*/ 196566 w 392509"/>
                <a:gd name="connsiteY14" fmla="*/ 1306285 h 1382766"/>
                <a:gd name="connsiteX15" fmla="*/ 163909 w 392509"/>
                <a:gd name="connsiteY15" fmla="*/ 1045028 h 138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2509" h="1382766">
                  <a:moveTo>
                    <a:pt x="114923" y="0"/>
                  </a:moveTo>
                  <a:cubicBezTo>
                    <a:pt x="125809" y="38100"/>
                    <a:pt x="134039" y="77061"/>
                    <a:pt x="147580" y="114300"/>
                  </a:cubicBezTo>
                  <a:cubicBezTo>
                    <a:pt x="155898" y="137176"/>
                    <a:pt x="172540" y="156522"/>
                    <a:pt x="180237" y="179614"/>
                  </a:cubicBezTo>
                  <a:cubicBezTo>
                    <a:pt x="189013" y="205943"/>
                    <a:pt x="192976" y="233737"/>
                    <a:pt x="196566" y="261257"/>
                  </a:cubicBezTo>
                  <a:cubicBezTo>
                    <a:pt x="209316" y="359003"/>
                    <a:pt x="218337" y="457200"/>
                    <a:pt x="229223" y="555171"/>
                  </a:cubicBezTo>
                  <a:cubicBezTo>
                    <a:pt x="240109" y="762000"/>
                    <a:pt x="226177" y="971642"/>
                    <a:pt x="261880" y="1175657"/>
                  </a:cubicBezTo>
                  <a:cubicBezTo>
                    <a:pt x="273718" y="1243301"/>
                    <a:pt x="421705" y="1182254"/>
                    <a:pt x="294537" y="1224642"/>
                  </a:cubicBezTo>
                  <a:cubicBezTo>
                    <a:pt x="202009" y="1213756"/>
                    <a:pt x="106720" y="1216920"/>
                    <a:pt x="16952" y="1191985"/>
                  </a:cubicBezTo>
                  <a:cubicBezTo>
                    <a:pt x="368" y="1187378"/>
                    <a:pt x="-1278" y="1160106"/>
                    <a:pt x="623" y="1143000"/>
                  </a:cubicBezTo>
                  <a:cubicBezTo>
                    <a:pt x="4424" y="1108787"/>
                    <a:pt x="10877" y="1071164"/>
                    <a:pt x="33280" y="1045028"/>
                  </a:cubicBezTo>
                  <a:cubicBezTo>
                    <a:pt x="47885" y="1027989"/>
                    <a:pt x="76823" y="1034143"/>
                    <a:pt x="98595" y="1028700"/>
                  </a:cubicBezTo>
                  <a:cubicBezTo>
                    <a:pt x="169352" y="1039586"/>
                    <a:pt x="244397" y="1034769"/>
                    <a:pt x="310866" y="1061357"/>
                  </a:cubicBezTo>
                  <a:cubicBezTo>
                    <a:pt x="333466" y="1070397"/>
                    <a:pt x="331446" y="1105537"/>
                    <a:pt x="343523" y="1126671"/>
                  </a:cubicBezTo>
                  <a:cubicBezTo>
                    <a:pt x="394169" y="1215301"/>
                    <a:pt x="362570" y="1134830"/>
                    <a:pt x="392509" y="1224642"/>
                  </a:cubicBezTo>
                  <a:cubicBezTo>
                    <a:pt x="379614" y="1263327"/>
                    <a:pt x="335216" y="1502707"/>
                    <a:pt x="196566" y="1306285"/>
                  </a:cubicBezTo>
                  <a:cubicBezTo>
                    <a:pt x="145954" y="1234585"/>
                    <a:pt x="163909" y="1045028"/>
                    <a:pt x="163909" y="1045028"/>
                  </a:cubicBezTo>
                </a:path>
              </a:pathLst>
            </a:custGeom>
            <a:noFill/>
            <a:ln w="38100">
              <a:solidFill>
                <a:srgbClr val="8C43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a:endParaRPr lang="en-GB" sz="964">
                <a:latin typeface="+mj-lt"/>
              </a:endParaRPr>
            </a:p>
          </p:txBody>
        </p:sp>
        <p:pic>
          <p:nvPicPr>
            <p:cNvPr id="14" name="Picture 13">
              <a:extLst>
                <a:ext uri="{FF2B5EF4-FFF2-40B4-BE49-F238E27FC236}">
                  <a16:creationId xmlns:a16="http://schemas.microsoft.com/office/drawing/2014/main" id="{A8F91514-A3D6-4889-A4F1-A59881D27DFD}"/>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2982" b="94266" l="4000" r="95667"/>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5595737">
              <a:off x="7080290" y="10401527"/>
              <a:ext cx="2340030" cy="1700422"/>
            </a:xfrm>
            <a:prstGeom prst="rect">
              <a:avLst/>
            </a:prstGeom>
          </p:spPr>
        </p:pic>
        <p:pic>
          <p:nvPicPr>
            <p:cNvPr id="41" name="Picture 40">
              <a:extLst>
                <a:ext uri="{FF2B5EF4-FFF2-40B4-BE49-F238E27FC236}">
                  <a16:creationId xmlns:a16="http://schemas.microsoft.com/office/drawing/2014/main" id="{698914AC-E685-4B35-9C73-CC12E88B571F}"/>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3912" b="94132"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073674" y="3378621"/>
              <a:ext cx="3502837" cy="4775535"/>
            </a:xfrm>
            <a:prstGeom prst="rect">
              <a:avLst/>
            </a:prstGeom>
          </p:spPr>
        </p:pic>
        <p:pic>
          <p:nvPicPr>
            <p:cNvPr id="17" name="Picture 16">
              <a:extLst>
                <a:ext uri="{FF2B5EF4-FFF2-40B4-BE49-F238E27FC236}">
                  <a16:creationId xmlns:a16="http://schemas.microsoft.com/office/drawing/2014/main" id="{4BE689B1-E7F7-4DD5-889C-0627D59674D6}"/>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5331" b="87132" l="5392" r="95379"/>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3439704">
              <a:off x="-2127650" y="5397941"/>
              <a:ext cx="5919813" cy="4133990"/>
            </a:xfrm>
            <a:prstGeom prst="rect">
              <a:avLst/>
            </a:prstGeom>
          </p:spPr>
        </p:pic>
        <p:pic>
          <p:nvPicPr>
            <p:cNvPr id="20" name="Picture 19">
              <a:extLst>
                <a:ext uri="{FF2B5EF4-FFF2-40B4-BE49-F238E27FC236}">
                  <a16:creationId xmlns:a16="http://schemas.microsoft.com/office/drawing/2014/main" id="{DE8209BC-0566-4AE2-BCD0-AF10BDF98FE8}"/>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flipH="1">
              <a:off x="1832239" y="7383419"/>
              <a:ext cx="3939842" cy="2651817"/>
            </a:xfrm>
            <a:prstGeom prst="rect">
              <a:avLst/>
            </a:prstGeom>
          </p:spPr>
        </p:pic>
        <p:pic>
          <p:nvPicPr>
            <p:cNvPr id="11" name="Picture 10">
              <a:extLst>
                <a:ext uri="{FF2B5EF4-FFF2-40B4-BE49-F238E27FC236}">
                  <a16:creationId xmlns:a16="http://schemas.microsoft.com/office/drawing/2014/main" id="{46435BA7-F940-47FD-9A96-4CE1221C0993}"/>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6250" b="94219" l="625" r="99792"/>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5054921" y="7398294"/>
              <a:ext cx="3113315" cy="4151087"/>
            </a:xfrm>
            <a:prstGeom prst="rect">
              <a:avLst/>
            </a:prstGeom>
          </p:spPr>
        </p:pic>
        <p:pic>
          <p:nvPicPr>
            <p:cNvPr id="26" name="Picture 25">
              <a:extLst>
                <a:ext uri="{FF2B5EF4-FFF2-40B4-BE49-F238E27FC236}">
                  <a16:creationId xmlns:a16="http://schemas.microsoft.com/office/drawing/2014/main" id="{CF126232-2626-40E4-AF22-42E14341A08B}"/>
                </a:ext>
              </a:extLst>
            </p:cNvPr>
            <p:cNvPicPr>
              <a:picLocks noChangeAspect="1"/>
            </p:cNvPicPr>
            <p:nvPr/>
          </p:nvPicPr>
          <p:blipFill>
            <a:blip r:embed="rId23" cstate="print">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101600" y="11560078"/>
              <a:ext cx="2806700" cy="909252"/>
            </a:xfrm>
            <a:prstGeom prst="rect">
              <a:avLst/>
            </a:prstGeom>
          </p:spPr>
        </p:pic>
        <p:pic>
          <p:nvPicPr>
            <p:cNvPr id="29" name="Picture 28">
              <a:extLst>
                <a:ext uri="{FF2B5EF4-FFF2-40B4-BE49-F238E27FC236}">
                  <a16:creationId xmlns:a16="http://schemas.microsoft.com/office/drawing/2014/main" id="{85207876-8F92-45F0-A338-DB63A703E88A}"/>
                </a:ext>
              </a:extLst>
            </p:cNvPr>
            <p:cNvPicPr>
              <a:picLocks noChangeAspect="1"/>
            </p:cNvPicPr>
            <p:nvPr/>
          </p:nvPicPr>
          <p:blipFill>
            <a:blip r:embed="rId25" cstate="print">
              <a:extLst>
                <a:ext uri="{BEBA8EAE-BF5A-486C-A8C5-ECC9F3942E4B}">
                  <a14:imgProps xmlns:a14="http://schemas.microsoft.com/office/drawing/2010/main">
                    <a14:imgLayer r:embed="rId26">
                      <a14:imgEffect>
                        <a14:backgroundRemoval t="9972" b="89934" l="3563" r="95661"/>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7019122" y="9315086"/>
              <a:ext cx="1098571" cy="823831"/>
            </a:xfrm>
            <a:prstGeom prst="rect">
              <a:avLst/>
            </a:prstGeom>
          </p:spPr>
        </p:pic>
        <p:pic>
          <p:nvPicPr>
            <p:cNvPr id="35" name="Picture 34">
              <a:extLst>
                <a:ext uri="{FF2B5EF4-FFF2-40B4-BE49-F238E27FC236}">
                  <a16:creationId xmlns:a16="http://schemas.microsoft.com/office/drawing/2014/main" id="{19756E11-79AE-42B8-A833-07E27337BC39}"/>
                </a:ext>
              </a:extLst>
            </p:cNvPr>
            <p:cNvPicPr>
              <a:picLocks noChangeAspect="1"/>
            </p:cNvPicPr>
            <p:nvPr/>
          </p:nvPicPr>
          <p:blipFill>
            <a:blip r:embed="rId28">
              <a:extLst>
                <a:ext uri="{BEBA8EAE-BF5A-486C-A8C5-ECC9F3942E4B}">
                  <a14:imgProps xmlns:a14="http://schemas.microsoft.com/office/drawing/2010/main">
                    <a14:imgLayer r:embed="rId29">
                      <a14:imgEffect>
                        <a14:backgroundRemoval t="9626" b="90909" l="5000" r="94375"/>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rot="3330608">
              <a:off x="7033020" y="7627643"/>
              <a:ext cx="3048000" cy="1781175"/>
            </a:xfrm>
            <a:prstGeom prst="rect">
              <a:avLst/>
            </a:prstGeom>
          </p:spPr>
        </p:pic>
        <p:pic>
          <p:nvPicPr>
            <p:cNvPr id="38" name="Picture 37">
              <a:extLst>
                <a:ext uri="{FF2B5EF4-FFF2-40B4-BE49-F238E27FC236}">
                  <a16:creationId xmlns:a16="http://schemas.microsoft.com/office/drawing/2014/main" id="{2DC421A5-651D-46A8-A64B-1DAF6C96EE41}"/>
                </a:ext>
              </a:extLst>
            </p:cNvPr>
            <p:cNvPicPr>
              <a:picLocks noChangeAspect="1"/>
            </p:cNvPicPr>
            <p:nvPr/>
          </p:nvPicPr>
          <p:blipFill>
            <a:blip r:embed="rId31">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3"/>
                </a:ext>
              </a:extLst>
            </a:blip>
            <a:stretch>
              <a:fillRect/>
            </a:stretch>
          </p:blipFill>
          <p:spPr>
            <a:xfrm>
              <a:off x="768918" y="9809092"/>
              <a:ext cx="2571750" cy="1771650"/>
            </a:xfrm>
            <a:prstGeom prst="rect">
              <a:avLst/>
            </a:prstGeom>
          </p:spPr>
        </p:pic>
        <p:pic>
          <p:nvPicPr>
            <p:cNvPr id="44" name="Picture 43">
              <a:extLst>
                <a:ext uri="{FF2B5EF4-FFF2-40B4-BE49-F238E27FC236}">
                  <a16:creationId xmlns:a16="http://schemas.microsoft.com/office/drawing/2014/main" id="{1933ECDA-60BD-4050-95AA-9B3AC956C2A4}"/>
                </a:ext>
              </a:extLst>
            </p:cNvPr>
            <p:cNvPicPr>
              <a:picLocks noChangeAspect="1"/>
            </p:cNvPicPr>
            <p:nvPr/>
          </p:nvPicPr>
          <p:blipFill>
            <a:blip r:embed="rId34" cstate="print">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rot="361974">
              <a:off x="7065277" y="5105634"/>
              <a:ext cx="2260000" cy="2512296"/>
            </a:xfrm>
            <a:prstGeom prst="rect">
              <a:avLst/>
            </a:prstGeom>
          </p:spPr>
        </p:pic>
        <p:pic>
          <p:nvPicPr>
            <p:cNvPr id="47" name="Picture 46">
              <a:extLst>
                <a:ext uri="{FF2B5EF4-FFF2-40B4-BE49-F238E27FC236}">
                  <a16:creationId xmlns:a16="http://schemas.microsoft.com/office/drawing/2014/main" id="{8E0ACE46-3459-4BA2-BD76-DBBA724B3A50}"/>
                </a:ext>
              </a:extLst>
            </p:cNvPr>
            <p:cNvPicPr>
              <a:picLocks noChangeAspect="1"/>
            </p:cNvPicPr>
            <p:nvPr/>
          </p:nvPicPr>
          <p:blipFill>
            <a:blip r:embed="rId36" cstate="print">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2424941" y="8641900"/>
              <a:ext cx="2339050" cy="2249251"/>
            </a:xfrm>
            <a:prstGeom prst="rect">
              <a:avLst/>
            </a:prstGeom>
          </p:spPr>
        </p:pic>
        <p:pic>
          <p:nvPicPr>
            <p:cNvPr id="50" name="Picture 49">
              <a:extLst>
                <a:ext uri="{FF2B5EF4-FFF2-40B4-BE49-F238E27FC236}">
                  <a16:creationId xmlns:a16="http://schemas.microsoft.com/office/drawing/2014/main" id="{3FD1B990-E34C-43D6-AE70-18FDB6844186}"/>
                </a:ext>
              </a:extLst>
            </p:cNvPr>
            <p:cNvPicPr>
              <a:picLocks noChangeAspect="1"/>
            </p:cNvPicPr>
            <p:nvPr/>
          </p:nvPicPr>
          <p:blipFill>
            <a:blip r:embed="rId38" cstate="print">
              <a:extLst>
                <a:ext uri="{BEBA8EAE-BF5A-486C-A8C5-ECC9F3942E4B}">
                  <a14:imgProps xmlns:a14="http://schemas.microsoft.com/office/drawing/2010/main">
                    <a14:imgLayer r:embed="rId39">
                      <a14:imgEffect>
                        <a14:backgroundRemoval t="577" b="98173"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0"/>
                </a:ext>
              </a:extLst>
            </a:blip>
            <a:stretch>
              <a:fillRect/>
            </a:stretch>
          </p:blipFill>
          <p:spPr>
            <a:xfrm flipH="1">
              <a:off x="3201232" y="7129119"/>
              <a:ext cx="5274811" cy="5274811"/>
            </a:xfrm>
            <a:prstGeom prst="rect">
              <a:avLst/>
            </a:prstGeom>
          </p:spPr>
        </p:pic>
      </p:grpSp>
      <p:sp>
        <p:nvSpPr>
          <p:cNvPr id="19" name="Title 1">
            <a:extLst>
              <a:ext uri="{FF2B5EF4-FFF2-40B4-BE49-F238E27FC236}">
                <a16:creationId xmlns:a16="http://schemas.microsoft.com/office/drawing/2014/main" id="{680D4617-80CB-4423-87CD-6347E2457812}"/>
              </a:ext>
            </a:extLst>
          </p:cNvPr>
          <p:cNvSpPr txBox="1">
            <a:spLocks/>
          </p:cNvSpPr>
          <p:nvPr/>
        </p:nvSpPr>
        <p:spPr>
          <a:xfrm>
            <a:off x="838200" y="365125"/>
            <a:ext cx="4172593" cy="50977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cs typeface="Arial" panose="020B0604020202020204" pitchFamily="34" charset="0"/>
              </a:rPr>
              <a:t>Ice-breakers (bleurgh!) cont.</a:t>
            </a:r>
          </a:p>
          <a:p>
            <a:endParaRPr lang="en-GB" dirty="0">
              <a:cs typeface="Arial" panose="020B0604020202020204" pitchFamily="34" charset="0"/>
            </a:endParaRPr>
          </a:p>
          <a:p>
            <a:r>
              <a:rPr lang="en-GB" sz="2000" dirty="0">
                <a:solidFill>
                  <a:srgbClr val="FF0000"/>
                </a:solidFill>
                <a:cs typeface="Arial" panose="020B0604020202020204" pitchFamily="34" charset="0"/>
              </a:rPr>
              <a:t>[This is Chloe’s ice-breaker for the group, where it’s not about socialising e.g. asking about the person, or personal questions, but in small groups or pairs coming up with the most creative way of getting the bananas down]</a:t>
            </a:r>
            <a:endParaRPr lang="en-GB" sz="2000" dirty="0">
              <a:solidFill>
                <a:srgbClr val="FF0000"/>
              </a:solidFill>
            </a:endParaRPr>
          </a:p>
        </p:txBody>
      </p:sp>
    </p:spTree>
    <p:extLst>
      <p:ext uri="{BB962C8B-B14F-4D97-AF65-F5344CB8AC3E}">
        <p14:creationId xmlns:p14="http://schemas.microsoft.com/office/powerpoint/2010/main" val="42785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1D3B-86D5-43F9-86AE-AC6DC5EB7D49}"/>
              </a:ext>
            </a:extLst>
          </p:cNvPr>
          <p:cNvSpPr>
            <a:spLocks noGrp="1"/>
          </p:cNvSpPr>
          <p:nvPr>
            <p:ph type="title"/>
          </p:nvPr>
        </p:nvSpPr>
        <p:spPr/>
        <p:txBody>
          <a:bodyPr/>
          <a:lstStyle/>
          <a:p>
            <a:r>
              <a:rPr lang="en-GB" dirty="0"/>
              <a:t>Student accommodation needs and seminar leader/lecturer needs</a:t>
            </a:r>
          </a:p>
        </p:txBody>
      </p:sp>
      <p:sp>
        <p:nvSpPr>
          <p:cNvPr id="3" name="Content Placeholder 2">
            <a:extLst>
              <a:ext uri="{FF2B5EF4-FFF2-40B4-BE49-F238E27FC236}">
                <a16:creationId xmlns:a16="http://schemas.microsoft.com/office/drawing/2014/main" id="{1A906493-C0F1-452D-BB2A-0C7E5BC430E5}"/>
              </a:ext>
            </a:extLst>
          </p:cNvPr>
          <p:cNvSpPr>
            <a:spLocks noGrp="1"/>
          </p:cNvSpPr>
          <p:nvPr>
            <p:ph idx="1"/>
          </p:nvPr>
        </p:nvSpPr>
        <p:spPr/>
        <p:txBody>
          <a:bodyPr>
            <a:normAutofit/>
          </a:bodyPr>
          <a:lstStyle/>
          <a:p>
            <a:r>
              <a:rPr lang="en-US" dirty="0"/>
              <a:t>I asked for people to let me know how these sessions could be structured to help you all participate in your own ways </a:t>
            </a:r>
            <a:r>
              <a:rPr lang="en-US" dirty="0">
                <a:solidFill>
                  <a:srgbClr val="FF0000"/>
                </a:solidFill>
              </a:rPr>
              <a:t>[email to all students ahead of first seminar to ask for anonymous needs not covered by ILPs for ALL students, email template end of slides]. </a:t>
            </a:r>
          </a:p>
          <a:p>
            <a:pPr lvl="1"/>
            <a:r>
              <a:rPr lang="en-US" dirty="0">
                <a:solidFill>
                  <a:srgbClr val="FF0000"/>
                </a:solidFill>
              </a:rPr>
              <a:t>[List any requests emailed by students ahead of the session/s]</a:t>
            </a:r>
          </a:p>
          <a:p>
            <a:r>
              <a:rPr lang="en-US" dirty="0">
                <a:solidFill>
                  <a:srgbClr val="FF0000"/>
                </a:solidFill>
              </a:rPr>
              <a:t>I have my own accommodation needs, which include sessions not getting too loud: please don’t talk at once – I cannot separate noises easily. Be mindful of noise level. I may leave the room during table discussion, or wear ear plugs to dampen the noise. </a:t>
            </a:r>
          </a:p>
          <a:p>
            <a:endParaRPr lang="en-GB" dirty="0"/>
          </a:p>
        </p:txBody>
      </p:sp>
    </p:spTree>
    <p:extLst>
      <p:ext uri="{BB962C8B-B14F-4D97-AF65-F5344CB8AC3E}">
        <p14:creationId xmlns:p14="http://schemas.microsoft.com/office/powerpoint/2010/main" val="22968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45A6-5B7E-467F-88C3-A8CBDF28C643}"/>
              </a:ext>
            </a:extLst>
          </p:cNvPr>
          <p:cNvSpPr>
            <a:spLocks noGrp="1"/>
          </p:cNvSpPr>
          <p:nvPr>
            <p:ph type="title"/>
          </p:nvPr>
        </p:nvSpPr>
        <p:spPr/>
        <p:txBody>
          <a:bodyPr anchor="ctr">
            <a:normAutofit/>
          </a:bodyPr>
          <a:lstStyle/>
          <a:p>
            <a:r>
              <a:rPr lang="en-GB" sz="4000"/>
              <a:t>Seminar expectations </a:t>
            </a:r>
          </a:p>
        </p:txBody>
      </p:sp>
      <p:sp>
        <p:nvSpPr>
          <p:cNvPr id="3" name="Content Placeholder 2">
            <a:extLst>
              <a:ext uri="{FF2B5EF4-FFF2-40B4-BE49-F238E27FC236}">
                <a16:creationId xmlns:a16="http://schemas.microsoft.com/office/drawing/2014/main" id="{4E861566-1CB9-4EC3-9A40-1A95F2AF0272}"/>
              </a:ext>
            </a:extLst>
          </p:cNvPr>
          <p:cNvSpPr>
            <a:spLocks noGrp="1"/>
          </p:cNvSpPr>
          <p:nvPr>
            <p:ph idx="1"/>
          </p:nvPr>
        </p:nvSpPr>
        <p:spPr>
          <a:xfrm>
            <a:off x="838200" y="1825625"/>
            <a:ext cx="8534400" cy="4351338"/>
          </a:xfrm>
        </p:spPr>
        <p:txBody>
          <a:bodyPr numCol="2" anchor="ctr">
            <a:normAutofit/>
          </a:bodyPr>
          <a:lstStyle/>
          <a:p>
            <a:r>
              <a:rPr lang="en-GB" sz="2400" b="1" dirty="0"/>
              <a:t>Expectations of students </a:t>
            </a:r>
          </a:p>
          <a:p>
            <a:pPr lvl="1"/>
            <a:r>
              <a:rPr lang="en-GB" dirty="0"/>
              <a:t>To do your best to be prepared</a:t>
            </a:r>
          </a:p>
          <a:p>
            <a:pPr lvl="1"/>
            <a:r>
              <a:rPr lang="en-GB" dirty="0"/>
              <a:t>To engage as much as possible in each session (in your own way)</a:t>
            </a:r>
          </a:p>
          <a:p>
            <a:pPr lvl="1"/>
            <a:r>
              <a:rPr lang="en-GB" dirty="0"/>
              <a:t>Be aware of noise levels </a:t>
            </a:r>
          </a:p>
          <a:p>
            <a:pPr lvl="1"/>
            <a:endParaRPr lang="en-GB" dirty="0"/>
          </a:p>
          <a:p>
            <a:pPr lvl="1"/>
            <a:endParaRPr lang="en-GB" dirty="0"/>
          </a:p>
          <a:p>
            <a:pPr lvl="1"/>
            <a:endParaRPr lang="en-GB" dirty="0"/>
          </a:p>
          <a:p>
            <a:pPr lvl="1"/>
            <a:endParaRPr lang="en-GB" dirty="0"/>
          </a:p>
          <a:p>
            <a:pPr lvl="1"/>
            <a:endParaRPr lang="en-GB" dirty="0"/>
          </a:p>
          <a:p>
            <a:pPr lvl="1"/>
            <a:r>
              <a:rPr lang="en-GB" b="1" dirty="0"/>
              <a:t>Expectations for myself </a:t>
            </a:r>
          </a:p>
          <a:p>
            <a:pPr lvl="2"/>
            <a:r>
              <a:rPr lang="en-GB" sz="2400" dirty="0"/>
              <a:t>Respect your right to participate as you choose – participation cards</a:t>
            </a:r>
          </a:p>
          <a:p>
            <a:pPr lvl="2"/>
            <a:r>
              <a:rPr lang="en-GB" sz="2400" dirty="0"/>
              <a:t>Make reasonable adjustments to my teaching </a:t>
            </a:r>
          </a:p>
          <a:p>
            <a:pPr lvl="2"/>
            <a:r>
              <a:rPr lang="en-GB" sz="2400" dirty="0"/>
              <a:t>Provide information for seminars with sufficient time for you to digest it</a:t>
            </a:r>
          </a:p>
        </p:txBody>
      </p:sp>
      <p:pic>
        <p:nvPicPr>
          <p:cNvPr id="5" name="Picture 4" descr="A picture containing food, room&#10;&#10;Description automatically generated">
            <a:extLst>
              <a:ext uri="{FF2B5EF4-FFF2-40B4-BE49-F238E27FC236}">
                <a16:creationId xmlns:a16="http://schemas.microsoft.com/office/drawing/2014/main" id="{4EBDC074-570D-420B-ADD9-46EA71A1F187}"/>
              </a:ext>
            </a:extLst>
          </p:cNvPr>
          <p:cNvPicPr>
            <a:picLocks noChangeAspect="1"/>
          </p:cNvPicPr>
          <p:nvPr/>
        </p:nvPicPr>
        <p:blipFill rotWithShape="1">
          <a:blip r:embed="rId2">
            <a:extLst>
              <a:ext uri="{28A0092B-C50C-407E-A947-70E740481C1C}">
                <a14:useLocalDpi xmlns:a14="http://schemas.microsoft.com/office/drawing/2010/main" val="0"/>
              </a:ext>
            </a:extLst>
          </a:blip>
          <a:srcRect t="2575" r="4" b="4"/>
          <a:stretch/>
        </p:blipFill>
        <p:spPr>
          <a:xfrm>
            <a:off x="9775371" y="293461"/>
            <a:ext cx="2086039" cy="2022169"/>
          </a:xfrm>
          <a:prstGeom prst="rect">
            <a:avLst/>
          </a:prstGeom>
        </p:spPr>
      </p:pic>
      <p:pic>
        <p:nvPicPr>
          <p:cNvPr id="4" name="Picture 3" descr="A close up of a logo&#10;&#10;Description automatically generated">
            <a:extLst>
              <a:ext uri="{FF2B5EF4-FFF2-40B4-BE49-F238E27FC236}">
                <a16:creationId xmlns:a16="http://schemas.microsoft.com/office/drawing/2014/main" id="{D8F4BE25-2B15-4FA9-B627-A23AAD297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861" y="3663136"/>
            <a:ext cx="2450181" cy="858881"/>
          </a:xfrm>
          <a:prstGeom prst="rect">
            <a:avLst/>
          </a:prstGeom>
        </p:spPr>
      </p:pic>
      <p:pic>
        <p:nvPicPr>
          <p:cNvPr id="8" name="Picture 7" descr="A picture containing flower, drawing&#10;&#10;Description automatically generated">
            <a:extLst>
              <a:ext uri="{FF2B5EF4-FFF2-40B4-BE49-F238E27FC236}">
                <a16:creationId xmlns:a16="http://schemas.microsoft.com/office/drawing/2014/main" id="{B1BF0C59-4D1A-4CA1-8483-25C09AC22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7862" y="2592869"/>
            <a:ext cx="2450181" cy="83613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303E163-5016-42DC-83DF-C628FAA06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860" y="4674781"/>
            <a:ext cx="2450181" cy="90158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9099589-5C75-47F5-80F8-642EA8C21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860" y="5729127"/>
            <a:ext cx="2506186" cy="901583"/>
          </a:xfrm>
          <a:prstGeom prst="rect">
            <a:avLst/>
          </a:prstGeom>
        </p:spPr>
      </p:pic>
    </p:spTree>
    <p:extLst>
      <p:ext uri="{BB962C8B-B14F-4D97-AF65-F5344CB8AC3E}">
        <p14:creationId xmlns:p14="http://schemas.microsoft.com/office/powerpoint/2010/main" val="23381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ic sans pastel arial 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ic sans pastel arial Theme1" id="{FCF3A565-A570-4200-987F-A901E843292C}" vid="{8F8705F2-A0AD-493F-8A95-319C9C67C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comic sans pastel arial Theme1</Template>
  <TotalTime>72</TotalTime>
  <Words>1379</Words>
  <Application>Microsoft Office PowerPoint</Application>
  <PresentationFormat>Widescreen</PresentationFormat>
  <Paragraphs>89</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comic sans pastel arial Theme1</vt:lpstr>
      <vt:lpstr>Example slide resource for lectures/seminars </vt:lpstr>
      <vt:lpstr>Notes – anything in red is a note, and can be deleted or needs content adding/changing </vt:lpstr>
      <vt:lpstr>[email template to send to all students, not just ILPs, ahead of first seminar]</vt:lpstr>
      <vt:lpstr>[Moodle pre-seminar feedback form/DoodlePoll]</vt:lpstr>
      <vt:lpstr>[seminar leader name] seminar groups – introductions</vt:lpstr>
      <vt:lpstr>Safety </vt:lpstr>
      <vt:lpstr>PowerPoint Presentation</vt:lpstr>
      <vt:lpstr>Student accommodation needs and seminar leader/lecturer needs</vt:lpstr>
      <vt:lpstr>Seminar expectations </vt:lpstr>
      <vt:lpstr>How we can work – inclusion &amp; accessibility </vt:lpstr>
      <vt:lpstr>Fidgeting and focus</vt:lpstr>
      <vt:lpstr>Noise volume and complexity </vt:lpstr>
      <vt:lpstr>Signposting </vt:lpstr>
      <vt:lpstr>Ground rules </vt:lpstr>
      <vt:lpstr>Ground rules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slide resource for lectures/seminars</dc:title>
  <dc:creator>Chloe Farahar</dc:creator>
  <cp:lastModifiedBy>Dr Chloe Farahar</cp:lastModifiedBy>
  <cp:revision>8</cp:revision>
  <dcterms:created xsi:type="dcterms:W3CDTF">2020-09-05T16:12:01Z</dcterms:created>
  <dcterms:modified xsi:type="dcterms:W3CDTF">2024-03-21T17:04:46Z</dcterms:modified>
</cp:coreProperties>
</file>