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AD3"/>
    <a:srgbClr val="FCD9D3"/>
    <a:srgbClr val="ED5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949" autoAdjust="0"/>
  </p:normalViewPr>
  <p:slideViewPr>
    <p:cSldViewPr snapToGrid="0" snapToObjects="1">
      <p:cViewPr>
        <p:scale>
          <a:sx n="75" d="100"/>
          <a:sy n="75" d="100"/>
        </p:scale>
        <p:origin x="1200" y="63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E892E-22D8-CE89-3124-B43CC5D34E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F39DC-E905-B2DA-A0C7-757D43C2BA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55A1-410B-4318-B174-EAD248EB5741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CFD1D-E076-2039-F22C-A026F96DE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Copyright Dr Chloe Farahar | Aucademy.co.uk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7DFE2-3260-5297-D3AE-6FACC19B1D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E54C-5306-4F69-830D-D7FF848A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250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624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6870-1EBB-A810-27DC-0A5DC48D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1AA574-1B51-D6EF-A0E9-89C7EFC83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A3FBC-9F4E-34FE-2FCA-D330E3E00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CC366-6626-87C5-CFC7-D0089D008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76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A205-23F6-210F-3C38-1EE04D9DF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6CB2F-8EA3-8663-0D37-23B302271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EB0D9-A8B1-F993-A1D1-3842DAB59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00B12-FBD3-7CBD-F340-74E013914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509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5469-D823-AE15-3AE3-BB781CA9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19740-F23D-BBDE-4C9E-E4C3AF21C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A4970-78AA-2D7A-D50F-BC4680AB0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5823-AF1C-34B7-7483-90829E996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8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ucademy.co.uk/building-your-autistic-profile-brief-starting-pag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www.cwp.nhs.uk/application/files/2217/3288/6270/Education_checklist_-_Nov_202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wp.nhs.uk/application/files/8017/3348/3604/Employment_checklist_-_Nov_2024__1.pdf" TargetMode="External"/><Relationship Id="rId5" Type="http://schemas.openxmlformats.org/officeDocument/2006/relationships/hyperlink" Target="https://www.cwp.nhs.uk/application/files/2517/3288/6318/Health_appointment_checklist_-_Nov_2024.pdf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ucademy.co.uk/2026/01/26/transforming-care-in-kent-medwa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D1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554480" y="-1463040"/>
            <a:ext cx="2560320" cy="2560320"/>
          </a:xfrm>
          <a:prstGeom prst="ellipse">
            <a:avLst/>
          </a:prstGeom>
          <a:solidFill>
            <a:srgbClr val="7C3AED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7955280" y="3840480"/>
            <a:ext cx="2926080" cy="2926080"/>
          </a:xfrm>
          <a:prstGeom prst="ellipse">
            <a:avLst/>
          </a:prstGeom>
          <a:solidFill>
            <a:srgbClr val="F43F5E">
              <a:alpha val="80000"/>
            </a:srgbClr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8138160" y="-640080"/>
            <a:ext cx="1645920" cy="164592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-182880" y="3931920"/>
            <a:ext cx="1280160" cy="1280160"/>
          </a:xfrm>
          <a:prstGeom prst="ellipse">
            <a:avLst/>
          </a:prstGeom>
          <a:solidFill>
            <a:srgbClr val="0891B2">
              <a:alpha val="80000"/>
            </a:srgbClr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0" y="0"/>
            <a:ext cx="1306286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1306286" y="0"/>
            <a:ext cx="1306286" cy="164592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2612571" y="0"/>
            <a:ext cx="1306286" cy="16459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3918857" y="0"/>
            <a:ext cx="1306286" cy="16459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5225143" y="0"/>
            <a:ext cx="1306286" cy="1645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6531429" y="0"/>
            <a:ext cx="1306286" cy="1645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7837714" y="0"/>
            <a:ext cx="1306286" cy="16459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02920"/>
            <a:ext cx="822960" cy="82296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365760" y="1188720"/>
            <a:ext cx="68580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Neurodiversity</a:t>
            </a:r>
            <a:endParaRPr lang="en-US" sz="4600" dirty="0"/>
          </a:p>
          <a:p>
            <a:pPr marL="0" indent="0" algn="l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Celebration Week</a:t>
            </a:r>
            <a:endParaRPr lang="en-US" sz="4600" dirty="0"/>
          </a:p>
        </p:txBody>
      </p:sp>
      <p:sp>
        <p:nvSpPr>
          <p:cNvPr id="15" name="Text 12"/>
          <p:cNvSpPr/>
          <p:nvPr/>
        </p:nvSpPr>
        <p:spPr>
          <a:xfrm>
            <a:off x="365760" y="329184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chemeClr val="bg1"/>
                </a:solidFill>
              </a:rPr>
              <a:t>Every brain a gift. Every mind a world.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365760" y="3840480"/>
            <a:ext cx="6400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Dr Chloe Farahar  |  Aucademy CIC</a:t>
            </a:r>
          </a:p>
        </p:txBody>
      </p:sp>
      <p:sp>
        <p:nvSpPr>
          <p:cNvPr id="17" name="Shape 14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5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6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7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18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19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0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21"/>
          <p:cNvSpPr/>
          <p:nvPr/>
        </p:nvSpPr>
        <p:spPr>
          <a:xfrm>
            <a:off x="7772400" y="164592"/>
            <a:ext cx="1371600" cy="914400"/>
          </a:xfrm>
          <a:prstGeom prst="rect">
            <a:avLst/>
          </a:prstGeom>
          <a:solidFill>
            <a:srgbClr val="F43F5E">
              <a:alpha val="70000"/>
            </a:srgbClr>
          </a:solidFill>
          <a:ln w="12700">
            <a:solidFill>
              <a:srgbClr val="F43F5E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2"/>
          <p:cNvSpPr/>
          <p:nvPr/>
        </p:nvSpPr>
        <p:spPr>
          <a:xfrm>
            <a:off x="7772400" y="1156716"/>
            <a:ext cx="1371600" cy="914400"/>
          </a:xfrm>
          <a:prstGeom prst="rect">
            <a:avLst/>
          </a:prstGeom>
          <a:solidFill>
            <a:srgbClr val="F59E0B">
              <a:alpha val="70000"/>
            </a:srgbClr>
          </a:solidFill>
          <a:ln w="12700">
            <a:solidFill>
              <a:srgbClr val="F59E0B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23"/>
          <p:cNvSpPr/>
          <p:nvPr/>
        </p:nvSpPr>
        <p:spPr>
          <a:xfrm>
            <a:off x="7772400" y="2148840"/>
            <a:ext cx="1371600" cy="914400"/>
          </a:xfrm>
          <a:prstGeom prst="rect">
            <a:avLst/>
          </a:prstGeom>
          <a:solidFill>
            <a:srgbClr val="10B981">
              <a:alpha val="70000"/>
            </a:srgbClr>
          </a:solidFill>
          <a:ln w="12700">
            <a:solidFill>
              <a:srgbClr val="10B981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4"/>
          <p:cNvSpPr/>
          <p:nvPr/>
        </p:nvSpPr>
        <p:spPr>
          <a:xfrm>
            <a:off x="7772400" y="3140964"/>
            <a:ext cx="1371600" cy="914400"/>
          </a:xfrm>
          <a:prstGeom prst="rect">
            <a:avLst/>
          </a:prstGeom>
          <a:solidFill>
            <a:srgbClr val="0891B2">
              <a:alpha val="70000"/>
            </a:srgbClr>
          </a:solidFill>
          <a:ln w="12700">
            <a:solidFill>
              <a:srgbClr val="0891B2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5"/>
          <p:cNvSpPr/>
          <p:nvPr/>
        </p:nvSpPr>
        <p:spPr>
          <a:xfrm>
            <a:off x="7772400" y="4133088"/>
            <a:ext cx="1371600" cy="914400"/>
          </a:xfrm>
          <a:prstGeom prst="rect">
            <a:avLst/>
          </a:prstGeom>
          <a:solidFill>
            <a:srgbClr val="7C3AED">
              <a:alpha val="70000"/>
            </a:srgbClr>
          </a:solidFill>
          <a:ln w="12700">
            <a:solidFill>
              <a:srgbClr val="7C3AED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13">
            <a:extLst>
              <a:ext uri="{FF2B5EF4-FFF2-40B4-BE49-F238E27FC236}">
                <a16:creationId xmlns:a16="http://schemas.microsoft.com/office/drawing/2014/main" id="{B7D9497A-0997-B94A-F0E5-C59DE6946495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  <p:sp>
        <p:nvSpPr>
          <p:cNvPr id="30" name="Text 37">
            <a:extLst>
              <a:ext uri="{FF2B5EF4-FFF2-40B4-BE49-F238E27FC236}">
                <a16:creationId xmlns:a16="http://schemas.microsoft.com/office/drawing/2014/main" id="{80AF44DF-52D5-DFCB-1CFC-3FEDBF88F22A}"/>
              </a:ext>
            </a:extLst>
          </p:cNvPr>
          <p:cNvSpPr/>
          <p:nvPr/>
        </p:nvSpPr>
        <p:spPr>
          <a:xfrm>
            <a:off x="274320" y="4645152"/>
            <a:ext cx="8595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chemeClr val="bg1"/>
                </a:solidFill>
              </a:rPr>
              <a:t>Presentation created by Dr Chloe Farahar | Aucademy CIC | aucademy.co.uk | © Dr Chloe Farahar – please credit when sharing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813816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 Your Profile (need help? Start here! </a:t>
            </a:r>
            <a:r>
              <a:rPr lang="en-US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4"/>
              </a:rPr>
              <a:t>aucademy.co.uk/building-your-autistic-profile-brief-starting-page/</a:t>
            </a:r>
            <a:r>
              <a:rPr lang="en-US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)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320040" y="1078992"/>
            <a:ext cx="8503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B3F72"/>
                </a:solidFill>
              </a:rPr>
              <a:t>Understanding your own neurological profile is the foundation of self-advocacy. You cannot ask for what you need if you do not yet know what you need.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74320" y="1627632"/>
            <a:ext cx="2724912" cy="138988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4" name="Shape 11"/>
          <p:cNvSpPr/>
          <p:nvPr/>
        </p:nvSpPr>
        <p:spPr>
          <a:xfrm>
            <a:off x="365760" y="1719072"/>
            <a:ext cx="475488" cy="475488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5" name="Text 12"/>
          <p:cNvSpPr/>
          <p:nvPr/>
        </p:nvSpPr>
        <p:spPr>
          <a:xfrm>
            <a:off x="365760" y="1737360"/>
            <a:ext cx="475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01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914400" y="1719072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7C3AED"/>
                </a:solidFill>
              </a:rPr>
              <a:t>Map your senses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365760" y="2249424"/>
            <a:ext cx="2560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Which environments help you focus? Which overwhelm you? Consider sound, light, temperature, texture, smell. Write it down.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3246120" y="1627632"/>
            <a:ext cx="2724912" cy="138988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9" name="Shape 16"/>
          <p:cNvSpPr/>
          <p:nvPr/>
        </p:nvSpPr>
        <p:spPr>
          <a:xfrm>
            <a:off x="3337560" y="1719072"/>
            <a:ext cx="475488" cy="475488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0" name="Text 17"/>
          <p:cNvSpPr/>
          <p:nvPr/>
        </p:nvSpPr>
        <p:spPr>
          <a:xfrm>
            <a:off x="3337560" y="1737360"/>
            <a:ext cx="475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02</a:t>
            </a: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3886200" y="1719072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891B2"/>
                </a:solidFill>
              </a:rPr>
              <a:t>Track energy and time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3337560" y="2249424"/>
            <a:ext cx="2560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When do you do your best thinking? What drains you quickly? What restores you? Patterns matter.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6217920" y="1627632"/>
            <a:ext cx="2724912" cy="138988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4" name="Shape 21"/>
          <p:cNvSpPr/>
          <p:nvPr/>
        </p:nvSpPr>
        <p:spPr>
          <a:xfrm>
            <a:off x="6309360" y="1719072"/>
            <a:ext cx="475488" cy="47548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5" name="Text 22"/>
          <p:cNvSpPr/>
          <p:nvPr/>
        </p:nvSpPr>
        <p:spPr>
          <a:xfrm>
            <a:off x="6309360" y="1737360"/>
            <a:ext cx="475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03</a:t>
            </a:r>
            <a:endParaRPr lang="en-US" dirty="0"/>
          </a:p>
        </p:txBody>
      </p:sp>
      <p:sp>
        <p:nvSpPr>
          <p:cNvPr id="26" name="Text 23"/>
          <p:cNvSpPr/>
          <p:nvPr/>
        </p:nvSpPr>
        <p:spPr>
          <a:xfrm>
            <a:off x="6858000" y="1719072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0B981"/>
                </a:solidFill>
              </a:rPr>
              <a:t>Identify your strengths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309360" y="2249424"/>
            <a:ext cx="2560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What do you find easy that others find hard? Where does deep focus come naturally? What do you notice that others miss?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274320" y="3163824"/>
            <a:ext cx="2724912" cy="138988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9" name="Shape 26"/>
          <p:cNvSpPr/>
          <p:nvPr/>
        </p:nvSpPr>
        <p:spPr>
          <a:xfrm>
            <a:off x="365760" y="3255264"/>
            <a:ext cx="475488" cy="475488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0" name="Text 27"/>
          <p:cNvSpPr/>
          <p:nvPr/>
        </p:nvSpPr>
        <p:spPr>
          <a:xfrm>
            <a:off x="365760" y="3273552"/>
            <a:ext cx="475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04</a:t>
            </a:r>
            <a:endParaRPr lang="en-US" dirty="0"/>
          </a:p>
        </p:txBody>
      </p:sp>
      <p:sp>
        <p:nvSpPr>
          <p:cNvPr id="31" name="Text 28"/>
          <p:cNvSpPr/>
          <p:nvPr/>
        </p:nvSpPr>
        <p:spPr>
          <a:xfrm>
            <a:off x="914400" y="3255264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59E0B"/>
                </a:solidFill>
              </a:rPr>
              <a:t>Name your challenges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365760" y="3785616"/>
            <a:ext cx="2560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Without shame – what is genuinely harder for you? What tasks take twice the energy? Where do you need support?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3246120" y="3163824"/>
            <a:ext cx="2724912" cy="138988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4" name="Shape 31"/>
          <p:cNvSpPr/>
          <p:nvPr/>
        </p:nvSpPr>
        <p:spPr>
          <a:xfrm>
            <a:off x="3337560" y="3255264"/>
            <a:ext cx="475488" cy="475488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5" name="Text 32"/>
          <p:cNvSpPr/>
          <p:nvPr/>
        </p:nvSpPr>
        <p:spPr>
          <a:xfrm>
            <a:off x="3337560" y="3273552"/>
            <a:ext cx="475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05</a:t>
            </a:r>
            <a:endParaRPr lang="en-US" dirty="0"/>
          </a:p>
        </p:txBody>
      </p:sp>
      <p:sp>
        <p:nvSpPr>
          <p:cNvPr id="36" name="Text 33"/>
          <p:cNvSpPr/>
          <p:nvPr/>
        </p:nvSpPr>
        <p:spPr>
          <a:xfrm>
            <a:off x="3886200" y="3255264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3F5E"/>
                </a:solidFill>
              </a:rPr>
              <a:t>Consider context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3337560" y="3785616"/>
            <a:ext cx="2560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Your profile is not fixed. Stress, sleep, environment, and relationships all shift what you can do. Context is everything.</a:t>
            </a:r>
            <a:endParaRPr lang="en-US" sz="1200" dirty="0"/>
          </a:p>
        </p:txBody>
      </p:sp>
      <p:sp>
        <p:nvSpPr>
          <p:cNvPr id="38" name="Shape 35"/>
          <p:cNvSpPr/>
          <p:nvPr/>
        </p:nvSpPr>
        <p:spPr>
          <a:xfrm>
            <a:off x="6217920" y="3163824"/>
            <a:ext cx="2724912" cy="138988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9" name="Shape 36"/>
          <p:cNvSpPr/>
          <p:nvPr/>
        </p:nvSpPr>
        <p:spPr>
          <a:xfrm>
            <a:off x="6309360" y="3255264"/>
            <a:ext cx="475488" cy="475488"/>
          </a:xfrm>
          <a:prstGeom prst="ellipse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0" name="Text 37"/>
          <p:cNvSpPr/>
          <p:nvPr/>
        </p:nvSpPr>
        <p:spPr>
          <a:xfrm>
            <a:off x="6309360" y="3273552"/>
            <a:ext cx="475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06</a:t>
            </a:r>
            <a:endParaRPr lang="en-US" dirty="0"/>
          </a:p>
        </p:txBody>
      </p:sp>
      <p:sp>
        <p:nvSpPr>
          <p:cNvPr id="41" name="Text 38"/>
          <p:cNvSpPr/>
          <p:nvPr/>
        </p:nvSpPr>
        <p:spPr>
          <a:xfrm>
            <a:off x="6858000" y="3255264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855F7"/>
                </a:solidFill>
              </a:rPr>
              <a:t>Seek community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6309360" y="3785616"/>
            <a:ext cx="2560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Connecting with others who share your neurodivergence is powerful. Lived experience is the richest source of self-knowledge.</a:t>
            </a:r>
            <a:endParaRPr lang="en-US" sz="1200" dirty="0"/>
          </a:p>
        </p:txBody>
      </p:sp>
      <p:sp>
        <p:nvSpPr>
          <p:cNvPr id="43" name="Shape 40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4" name="Shape 41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5" name="Shape 42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6" name="Shape 43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7" name="Shape 44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8" name="Shape 45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9" name="Shape 46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0" name="Text 13">
            <a:extLst>
              <a:ext uri="{FF2B5EF4-FFF2-40B4-BE49-F238E27FC236}">
                <a16:creationId xmlns:a16="http://schemas.microsoft.com/office/drawing/2014/main" id="{BAC165E2-29A8-0B14-2F41-B9F4427A7A94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Rights as a Neurodivergent Person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274320" y="1078992"/>
            <a:ext cx="8595360" cy="658368"/>
          </a:xfrm>
          <a:prstGeom prst="rect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3" name="Shape 10"/>
          <p:cNvSpPr/>
          <p:nvPr/>
        </p:nvSpPr>
        <p:spPr>
          <a:xfrm>
            <a:off x="274320" y="1078992"/>
            <a:ext cx="164592" cy="65836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4" name="Text 11"/>
          <p:cNvSpPr/>
          <p:nvPr/>
        </p:nvSpPr>
        <p:spPr>
          <a:xfrm>
            <a:off x="530352" y="1143000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035"/>
                </a:solidFill>
              </a:rPr>
              <a:t>Equality Act 2010 (UK): </a:t>
            </a:r>
            <a:r>
              <a:rPr lang="en-US" sz="1600" dirty="0">
                <a:solidFill>
                  <a:srgbClr val="1F1035"/>
                </a:solidFill>
              </a:rPr>
              <a:t>Neurodivergent experiences are frequently classified as disabilities under this Act, requiring employers and service providers to make reasonable adjustments.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274320" y="1847088"/>
            <a:ext cx="4114800" cy="841248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6" name="Shape 13"/>
          <p:cNvSpPr/>
          <p:nvPr/>
        </p:nvSpPr>
        <p:spPr>
          <a:xfrm>
            <a:off x="347472" y="2011680"/>
            <a:ext cx="457200" cy="457200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048256"/>
            <a:ext cx="384048" cy="384048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896112" y="190195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91B2"/>
                </a:solidFill>
              </a:rPr>
              <a:t>Right to reasonable adjustments</a:t>
            </a:r>
            <a:endParaRPr lang="en-US" sz="1400" dirty="0"/>
          </a:p>
        </p:txBody>
      </p:sp>
      <p:sp>
        <p:nvSpPr>
          <p:cNvPr id="19" name="Text 15"/>
          <p:cNvSpPr/>
          <p:nvPr/>
        </p:nvSpPr>
        <p:spPr>
          <a:xfrm>
            <a:off x="896112" y="2194560"/>
            <a:ext cx="3383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Employers and educational institutions must make changes to remove substantial disadvantage – this is a legal duty, not a favour.</a:t>
            </a:r>
            <a:endParaRPr lang="en-US" sz="1100" dirty="0"/>
          </a:p>
        </p:txBody>
      </p:sp>
      <p:sp>
        <p:nvSpPr>
          <p:cNvPr id="20" name="Shape 16"/>
          <p:cNvSpPr/>
          <p:nvPr/>
        </p:nvSpPr>
        <p:spPr>
          <a:xfrm>
            <a:off x="4800600" y="1847088"/>
            <a:ext cx="4114800" cy="841248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1" name="Shape 17"/>
          <p:cNvSpPr/>
          <p:nvPr/>
        </p:nvSpPr>
        <p:spPr>
          <a:xfrm>
            <a:off x="4873752" y="2011680"/>
            <a:ext cx="457200" cy="45720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328" y="2048256"/>
            <a:ext cx="384048" cy="384048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5422392" y="190195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Right to request assessment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5422392" y="2194560"/>
            <a:ext cx="3383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You have the right to seek a formal diagnosis or assessment. This may unlock support, reasonable adjustments, and self-understanding.</a:t>
            </a:r>
            <a:endParaRPr lang="en-US" sz="1100" dirty="0"/>
          </a:p>
        </p:txBody>
      </p:sp>
      <p:sp>
        <p:nvSpPr>
          <p:cNvPr id="25" name="Shape 20"/>
          <p:cNvSpPr/>
          <p:nvPr/>
        </p:nvSpPr>
        <p:spPr>
          <a:xfrm>
            <a:off x="274320" y="2807208"/>
            <a:ext cx="4114800" cy="841248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6" name="Shape 21"/>
          <p:cNvSpPr/>
          <p:nvPr/>
        </p:nvSpPr>
        <p:spPr>
          <a:xfrm>
            <a:off x="347472" y="2971800"/>
            <a:ext cx="457200" cy="457200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" y="3008376"/>
            <a:ext cx="384048" cy="384048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896112" y="286207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0B981"/>
                </a:solidFill>
              </a:rPr>
              <a:t>Right to disclose on your terms</a:t>
            </a:r>
            <a:endParaRPr lang="en-US" sz="1400" dirty="0"/>
          </a:p>
        </p:txBody>
      </p:sp>
      <p:sp>
        <p:nvSpPr>
          <p:cNvPr id="29" name="Text 23"/>
          <p:cNvSpPr/>
          <p:nvPr/>
        </p:nvSpPr>
        <p:spPr>
          <a:xfrm>
            <a:off x="896112" y="3154680"/>
            <a:ext cx="3383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You are not legally required to disclose your neurodivergence to employers. Disclosure decisions are yours alone.</a:t>
            </a:r>
            <a:endParaRPr lang="en-US" sz="1100" dirty="0"/>
          </a:p>
        </p:txBody>
      </p:sp>
      <p:sp>
        <p:nvSpPr>
          <p:cNvPr id="30" name="Shape 24"/>
          <p:cNvSpPr/>
          <p:nvPr/>
        </p:nvSpPr>
        <p:spPr>
          <a:xfrm>
            <a:off x="4800600" y="2807208"/>
            <a:ext cx="4114800" cy="841248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1" name="Shape 25"/>
          <p:cNvSpPr/>
          <p:nvPr/>
        </p:nvSpPr>
        <p:spPr>
          <a:xfrm>
            <a:off x="4873752" y="2971800"/>
            <a:ext cx="457200" cy="457200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328" y="3008376"/>
            <a:ext cx="384048" cy="384048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5422392" y="286207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59E0B"/>
                </a:solidFill>
              </a:rPr>
              <a:t>Right to accessible information</a:t>
            </a:r>
            <a:endParaRPr lang="en-US" sz="1400" dirty="0"/>
          </a:p>
        </p:txBody>
      </p:sp>
      <p:sp>
        <p:nvSpPr>
          <p:cNvPr id="34" name="Text 27"/>
          <p:cNvSpPr/>
          <p:nvPr/>
        </p:nvSpPr>
        <p:spPr>
          <a:xfrm>
            <a:off x="5422392" y="3154680"/>
            <a:ext cx="3383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Information should be available in formats you can access – plain English, Easy Read, audio, visual, or other formats.</a:t>
            </a:r>
            <a:endParaRPr lang="en-US" sz="1100" dirty="0"/>
          </a:p>
        </p:txBody>
      </p:sp>
      <p:sp>
        <p:nvSpPr>
          <p:cNvPr id="35" name="Shape 28"/>
          <p:cNvSpPr/>
          <p:nvPr/>
        </p:nvSpPr>
        <p:spPr>
          <a:xfrm>
            <a:off x="274320" y="3767328"/>
            <a:ext cx="4114800" cy="841248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6" name="Shape 29"/>
          <p:cNvSpPr/>
          <p:nvPr/>
        </p:nvSpPr>
        <p:spPr>
          <a:xfrm>
            <a:off x="347472" y="3931920"/>
            <a:ext cx="457200" cy="457200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48" y="3968496"/>
            <a:ext cx="384048" cy="384048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896112" y="382219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43F5E"/>
                </a:solidFill>
              </a:rPr>
              <a:t>Right to advocacy</a:t>
            </a:r>
            <a:endParaRPr lang="en-US" sz="1400" dirty="0"/>
          </a:p>
        </p:txBody>
      </p:sp>
      <p:sp>
        <p:nvSpPr>
          <p:cNvPr id="39" name="Text 31"/>
          <p:cNvSpPr/>
          <p:nvPr/>
        </p:nvSpPr>
        <p:spPr>
          <a:xfrm>
            <a:off x="896112" y="4114800"/>
            <a:ext cx="3383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You may bring a support person or advocate to meetings with employers, healthcare providers, or educational institutions.</a:t>
            </a:r>
            <a:endParaRPr lang="en-US" sz="1100" dirty="0"/>
          </a:p>
        </p:txBody>
      </p:sp>
      <p:sp>
        <p:nvSpPr>
          <p:cNvPr id="40" name="Shape 32"/>
          <p:cNvSpPr/>
          <p:nvPr/>
        </p:nvSpPr>
        <p:spPr>
          <a:xfrm>
            <a:off x="4800600" y="3767328"/>
            <a:ext cx="4114800" cy="841248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1" name="Shape 33"/>
          <p:cNvSpPr/>
          <p:nvPr/>
        </p:nvSpPr>
        <p:spPr>
          <a:xfrm>
            <a:off x="4873752" y="3931920"/>
            <a:ext cx="457200" cy="457200"/>
          </a:xfrm>
          <a:prstGeom prst="ellipse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42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28" y="3968496"/>
            <a:ext cx="384048" cy="384048"/>
          </a:xfrm>
          <a:prstGeom prst="rect">
            <a:avLst/>
          </a:prstGeom>
        </p:spPr>
      </p:pic>
      <p:sp>
        <p:nvSpPr>
          <p:cNvPr id="43" name="Text 34"/>
          <p:cNvSpPr/>
          <p:nvPr/>
        </p:nvSpPr>
        <p:spPr>
          <a:xfrm>
            <a:off x="5422392" y="382219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55F7"/>
                </a:solidFill>
              </a:rPr>
              <a:t>Right to be free from discrimination</a:t>
            </a:r>
            <a:endParaRPr lang="en-US" sz="1400" dirty="0"/>
          </a:p>
        </p:txBody>
      </p:sp>
      <p:sp>
        <p:nvSpPr>
          <p:cNvPr id="44" name="Text 35"/>
          <p:cNvSpPr/>
          <p:nvPr/>
        </p:nvSpPr>
        <p:spPr>
          <a:xfrm>
            <a:off x="5422392" y="4114800"/>
            <a:ext cx="3383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Direct and indirect discrimination on grounds of neurodivergence is unlawful. Harassment and victimisation are also prohibited.</a:t>
            </a:r>
            <a:endParaRPr lang="en-US" sz="1100" dirty="0"/>
          </a:p>
        </p:txBody>
      </p:sp>
      <p:sp>
        <p:nvSpPr>
          <p:cNvPr id="45" name="Shape 36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6" name="Shape 37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7" name="Shape 38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8" name="Shape 39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9" name="Shape 40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0" name="Shape 41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1" name="Shape 42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2" name="Text 13">
            <a:extLst>
              <a:ext uri="{FF2B5EF4-FFF2-40B4-BE49-F238E27FC236}">
                <a16:creationId xmlns:a16="http://schemas.microsoft.com/office/drawing/2014/main" id="{23AFACBF-8BE1-827B-5649-DD0DE5B47813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0" name="Text 8"/>
          <p:cNvSpPr/>
          <p:nvPr/>
        </p:nvSpPr>
        <p:spPr>
          <a:xfrm>
            <a:off x="365760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Reasonable Adjustments: What Do They Look Like?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274320" y="1028272"/>
            <a:ext cx="4023360" cy="1797224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2" name="Shape 10"/>
          <p:cNvSpPr/>
          <p:nvPr/>
        </p:nvSpPr>
        <p:spPr>
          <a:xfrm>
            <a:off x="274320" y="1028272"/>
            <a:ext cx="4023360" cy="329184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3" name="Text 11"/>
          <p:cNvSpPr/>
          <p:nvPr/>
        </p:nvSpPr>
        <p:spPr>
          <a:xfrm>
            <a:off x="365760" y="113385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Environment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946" y="1436215"/>
            <a:ext cx="347385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Reduced lighting or window blinds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Quieter workspace or noise-cancelling headphones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A predictable, consistent physical space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Fragrance-free workplace policy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Flexible seating options including standing desks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19590" y="1869948"/>
            <a:ext cx="82296" cy="8229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7" name="Shape 15"/>
          <p:cNvSpPr/>
          <p:nvPr/>
        </p:nvSpPr>
        <p:spPr>
          <a:xfrm>
            <a:off x="416485" y="2049728"/>
            <a:ext cx="82296" cy="8229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9" name="Shape 17"/>
          <p:cNvSpPr/>
          <p:nvPr/>
        </p:nvSpPr>
        <p:spPr>
          <a:xfrm>
            <a:off x="419590" y="1669814"/>
            <a:ext cx="82296" cy="8229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1" name="Shape 19"/>
          <p:cNvSpPr/>
          <p:nvPr/>
        </p:nvSpPr>
        <p:spPr>
          <a:xfrm>
            <a:off x="420624" y="2236224"/>
            <a:ext cx="82296" cy="8229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3" name="Shape 21"/>
          <p:cNvSpPr/>
          <p:nvPr/>
        </p:nvSpPr>
        <p:spPr>
          <a:xfrm>
            <a:off x="420624" y="2385210"/>
            <a:ext cx="82296" cy="8229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5" name="Shape 23"/>
          <p:cNvSpPr/>
          <p:nvPr/>
        </p:nvSpPr>
        <p:spPr>
          <a:xfrm>
            <a:off x="4800600" y="1045524"/>
            <a:ext cx="4023360" cy="177082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26" name="Shape 24"/>
          <p:cNvSpPr/>
          <p:nvPr/>
        </p:nvSpPr>
        <p:spPr>
          <a:xfrm>
            <a:off x="4800600" y="1045524"/>
            <a:ext cx="4023360" cy="329184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7" name="Text 25"/>
          <p:cNvSpPr/>
          <p:nvPr/>
        </p:nvSpPr>
        <p:spPr>
          <a:xfrm>
            <a:off x="4892040" y="113385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Communication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5175504" y="1481328"/>
            <a:ext cx="3511296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Written agendas sent in advance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Information in plain English or Easy Read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Extra processing time in meetings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Email or written communication as default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No expectation of eye contact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4946904" y="1708199"/>
            <a:ext cx="82296" cy="82296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1" name="Shape 29"/>
          <p:cNvSpPr/>
          <p:nvPr/>
        </p:nvSpPr>
        <p:spPr>
          <a:xfrm>
            <a:off x="4946904" y="1894702"/>
            <a:ext cx="82296" cy="82296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3" name="Shape 31"/>
          <p:cNvSpPr/>
          <p:nvPr/>
        </p:nvSpPr>
        <p:spPr>
          <a:xfrm>
            <a:off x="4946904" y="2072580"/>
            <a:ext cx="82296" cy="82296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5" name="Shape 33"/>
          <p:cNvSpPr/>
          <p:nvPr/>
        </p:nvSpPr>
        <p:spPr>
          <a:xfrm>
            <a:off x="4946904" y="2267712"/>
            <a:ext cx="82296" cy="82296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7" name="Shape 35"/>
          <p:cNvSpPr/>
          <p:nvPr/>
        </p:nvSpPr>
        <p:spPr>
          <a:xfrm>
            <a:off x="4946904" y="2454218"/>
            <a:ext cx="82296" cy="82296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9" name="Shape 37"/>
          <p:cNvSpPr/>
          <p:nvPr/>
        </p:nvSpPr>
        <p:spPr>
          <a:xfrm>
            <a:off x="274320" y="2934706"/>
            <a:ext cx="4023360" cy="1746504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40" name="Shape 38"/>
          <p:cNvSpPr/>
          <p:nvPr/>
        </p:nvSpPr>
        <p:spPr>
          <a:xfrm>
            <a:off x="274320" y="2926080"/>
            <a:ext cx="4023360" cy="329184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1" name="Text 39"/>
          <p:cNvSpPr/>
          <p:nvPr/>
        </p:nvSpPr>
        <p:spPr>
          <a:xfrm>
            <a:off x="365760" y="296265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Time and structure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640946" y="3310128"/>
            <a:ext cx="3519574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Flexible start and finish times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Clear, predictable routines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Advance notice of change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Chunked tasks with clear deadlines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Protected planning time</a:t>
            </a:r>
            <a:endParaRPr lang="en-US" sz="1200" dirty="0"/>
          </a:p>
        </p:txBody>
      </p:sp>
      <p:sp>
        <p:nvSpPr>
          <p:cNvPr id="43" name="Shape 41"/>
          <p:cNvSpPr/>
          <p:nvPr/>
        </p:nvSpPr>
        <p:spPr>
          <a:xfrm>
            <a:off x="420624" y="3545624"/>
            <a:ext cx="82296" cy="8229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5" name="Shape 43"/>
          <p:cNvSpPr/>
          <p:nvPr/>
        </p:nvSpPr>
        <p:spPr>
          <a:xfrm>
            <a:off x="420624" y="3723503"/>
            <a:ext cx="82296" cy="8229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7" name="Shape 45"/>
          <p:cNvSpPr/>
          <p:nvPr/>
        </p:nvSpPr>
        <p:spPr>
          <a:xfrm>
            <a:off x="420624" y="3910006"/>
            <a:ext cx="82296" cy="8229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9" name="Shape 47"/>
          <p:cNvSpPr/>
          <p:nvPr/>
        </p:nvSpPr>
        <p:spPr>
          <a:xfrm>
            <a:off x="420624" y="4096512"/>
            <a:ext cx="82296" cy="8229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1" name="Shape 49"/>
          <p:cNvSpPr/>
          <p:nvPr/>
        </p:nvSpPr>
        <p:spPr>
          <a:xfrm>
            <a:off x="420624" y="4300265"/>
            <a:ext cx="82296" cy="8229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3" name="Shape 51"/>
          <p:cNvSpPr/>
          <p:nvPr/>
        </p:nvSpPr>
        <p:spPr>
          <a:xfrm>
            <a:off x="4800600" y="2926080"/>
            <a:ext cx="4023360" cy="17556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54" name="Shape 52"/>
          <p:cNvSpPr/>
          <p:nvPr/>
        </p:nvSpPr>
        <p:spPr>
          <a:xfrm>
            <a:off x="4800600" y="2926080"/>
            <a:ext cx="4023360" cy="329184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5" name="Text 53"/>
          <p:cNvSpPr/>
          <p:nvPr/>
        </p:nvSpPr>
        <p:spPr>
          <a:xfrm>
            <a:off x="4892040" y="296265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Assessment and learning</a:t>
            </a:r>
            <a:endParaRPr lang="en-US" sz="1400" dirty="0"/>
          </a:p>
        </p:txBody>
      </p:sp>
      <p:sp>
        <p:nvSpPr>
          <p:cNvPr id="56" name="Text 54"/>
          <p:cNvSpPr/>
          <p:nvPr/>
        </p:nvSpPr>
        <p:spPr>
          <a:xfrm>
            <a:off x="5175504" y="3310128"/>
            <a:ext cx="3511296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Extra time in exams or assessments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Alternative formats (oral, practical, written)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Assistive technology access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Notes provided in advance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Feedback in writing, not only verbally</a:t>
            </a:r>
            <a:endParaRPr lang="en-US" sz="1200" dirty="0"/>
          </a:p>
        </p:txBody>
      </p:sp>
      <p:sp>
        <p:nvSpPr>
          <p:cNvPr id="57" name="Shape 55"/>
          <p:cNvSpPr/>
          <p:nvPr/>
        </p:nvSpPr>
        <p:spPr>
          <a:xfrm>
            <a:off x="4946904" y="3554251"/>
            <a:ext cx="82296" cy="82296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9" name="Shape 57"/>
          <p:cNvSpPr/>
          <p:nvPr/>
        </p:nvSpPr>
        <p:spPr>
          <a:xfrm>
            <a:off x="4943798" y="3713842"/>
            <a:ext cx="82296" cy="82296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1" name="Shape 59"/>
          <p:cNvSpPr/>
          <p:nvPr/>
        </p:nvSpPr>
        <p:spPr>
          <a:xfrm>
            <a:off x="4946904" y="3892754"/>
            <a:ext cx="82296" cy="82296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3" name="Shape 61"/>
          <p:cNvSpPr/>
          <p:nvPr/>
        </p:nvSpPr>
        <p:spPr>
          <a:xfrm>
            <a:off x="4946904" y="4096512"/>
            <a:ext cx="82296" cy="82296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5" name="Shape 63"/>
          <p:cNvSpPr/>
          <p:nvPr/>
        </p:nvSpPr>
        <p:spPr>
          <a:xfrm>
            <a:off x="4946904" y="4283017"/>
            <a:ext cx="82296" cy="82296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7" name="Shape 65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8" name="Shape 66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9" name="Shape 67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0" name="Shape 68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1" name="Shape 69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2" name="Shape 70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3" name="Shape 71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4" name="Text 13">
            <a:extLst>
              <a:ext uri="{FF2B5EF4-FFF2-40B4-BE49-F238E27FC236}">
                <a16:creationId xmlns:a16="http://schemas.microsoft.com/office/drawing/2014/main" id="{4979CE0B-BFE6-2786-2C0A-3EA320AAA7EA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Communicating Your Needs</a:t>
            </a:r>
            <a:endParaRPr lang="en-US" sz="2600" dirty="0"/>
          </a:p>
        </p:txBody>
      </p:sp>
      <p:sp>
        <p:nvSpPr>
          <p:cNvPr id="12" name="Text 9"/>
          <p:cNvSpPr/>
          <p:nvPr/>
        </p:nvSpPr>
        <p:spPr>
          <a:xfrm>
            <a:off x="320040" y="1078992"/>
            <a:ext cx="8503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B3F72"/>
                </a:solidFill>
              </a:rPr>
              <a:t>Knowing your rights is the first step. Communicating them clearly is the next. Here are practical strategies – you do not have to disclose everything to ask for what you need.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74320" y="1572768"/>
            <a:ext cx="4114800" cy="96012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4" name="Shape 11"/>
          <p:cNvSpPr/>
          <p:nvPr/>
        </p:nvSpPr>
        <p:spPr>
          <a:xfrm>
            <a:off x="274320" y="1572768"/>
            <a:ext cx="146304" cy="960120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5" name="Text 12"/>
          <p:cNvSpPr/>
          <p:nvPr/>
        </p:nvSpPr>
        <p:spPr>
          <a:xfrm>
            <a:off x="493776" y="162763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43F5E"/>
                </a:solidFill>
              </a:rPr>
              <a:t>The 'I work best when…' frame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93776" y="1901952"/>
            <a:ext cx="3840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'I work best when I have written instructions / advance notice / a quiet space.' You are describing needs without necessarily disclosing a diagnosis.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800600" y="1572768"/>
            <a:ext cx="4114800" cy="96012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8" name="Shape 15"/>
          <p:cNvSpPr/>
          <p:nvPr/>
        </p:nvSpPr>
        <p:spPr>
          <a:xfrm>
            <a:off x="4800600" y="1572768"/>
            <a:ext cx="146304" cy="96012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9" name="Text 16"/>
          <p:cNvSpPr/>
          <p:nvPr/>
        </p:nvSpPr>
        <p:spPr>
          <a:xfrm>
            <a:off x="5020056" y="162763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Put requests in writing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020056" y="1901952"/>
            <a:ext cx="3840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Writing protects you. Submit reasonable adjustment requests in writing (email is fine), keep a copy, and ask for written confirmation of any agreement.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274320" y="2642616"/>
            <a:ext cx="4114800" cy="96012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2" name="Shape 19"/>
          <p:cNvSpPr/>
          <p:nvPr/>
        </p:nvSpPr>
        <p:spPr>
          <a:xfrm>
            <a:off x="274320" y="2642616"/>
            <a:ext cx="146304" cy="96012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3" name="Text 20"/>
          <p:cNvSpPr/>
          <p:nvPr/>
        </p:nvSpPr>
        <p:spPr>
          <a:xfrm>
            <a:off x="475053" y="2672110"/>
            <a:ext cx="12836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0B981"/>
                </a:solidFill>
              </a:rPr>
              <a:t>Use tools to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10B981"/>
                </a:solidFill>
              </a:rPr>
              <a:t>Communicate</a:t>
            </a:r>
          </a:p>
        </p:txBody>
      </p:sp>
      <p:sp>
        <p:nvSpPr>
          <p:cNvPr id="24" name="Text 21"/>
          <p:cNvSpPr/>
          <p:nvPr/>
        </p:nvSpPr>
        <p:spPr>
          <a:xfrm>
            <a:off x="493776" y="2971800"/>
            <a:ext cx="3840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800600" y="2642616"/>
            <a:ext cx="4114800" cy="96012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6" name="Shape 23"/>
          <p:cNvSpPr/>
          <p:nvPr/>
        </p:nvSpPr>
        <p:spPr>
          <a:xfrm>
            <a:off x="4800600" y="2642616"/>
            <a:ext cx="146304" cy="96012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7" name="Text 24"/>
          <p:cNvSpPr/>
          <p:nvPr/>
        </p:nvSpPr>
        <p:spPr>
          <a:xfrm>
            <a:off x="5020056" y="2697480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91B2"/>
                </a:solidFill>
              </a:rPr>
              <a:t>Name the barrier, not just the diagnosis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020056" y="2971800"/>
            <a:ext cx="3840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'Bright overhead lighting affects my concentration significantly' is often clearer and more actionable than 'I am Autistic'.</a:t>
            </a:r>
            <a:endParaRPr lang="en-US" sz="1100" dirty="0"/>
          </a:p>
        </p:txBody>
      </p:sp>
      <p:sp>
        <p:nvSpPr>
          <p:cNvPr id="29" name="Shape 26"/>
          <p:cNvSpPr/>
          <p:nvPr/>
        </p:nvSpPr>
        <p:spPr>
          <a:xfrm>
            <a:off x="274320" y="3712464"/>
            <a:ext cx="4114800" cy="96012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</p:spPr>
        <p:txBody>
          <a:bodyPr/>
          <a:lstStyle/>
          <a:p>
            <a:endParaRPr lang="en-GB" sz="2400" dirty="0"/>
          </a:p>
        </p:txBody>
      </p:sp>
      <p:sp>
        <p:nvSpPr>
          <p:cNvPr id="30" name="Shape 27"/>
          <p:cNvSpPr/>
          <p:nvPr/>
        </p:nvSpPr>
        <p:spPr>
          <a:xfrm>
            <a:off x="274320" y="3712464"/>
            <a:ext cx="146304" cy="96012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1" name="Text 28"/>
          <p:cNvSpPr/>
          <p:nvPr/>
        </p:nvSpPr>
        <p:spPr>
          <a:xfrm>
            <a:off x="493776" y="376732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59E0B"/>
                </a:solidFill>
              </a:rPr>
              <a:t>Bring support</a:t>
            </a:r>
            <a:endParaRPr lang="en-US" sz="1400" dirty="0"/>
          </a:p>
        </p:txBody>
      </p:sp>
      <p:sp>
        <p:nvSpPr>
          <p:cNvPr id="32" name="Text 29"/>
          <p:cNvSpPr/>
          <p:nvPr/>
        </p:nvSpPr>
        <p:spPr>
          <a:xfrm>
            <a:off x="493776" y="4041648"/>
            <a:ext cx="3840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You are entitled to bring a friend, colleague, or advocate to meetings where your needs will be discussed. Use this right.</a:t>
            </a:r>
            <a:endParaRPr lang="en-US" sz="1100" dirty="0"/>
          </a:p>
        </p:txBody>
      </p:sp>
      <p:sp>
        <p:nvSpPr>
          <p:cNvPr id="33" name="Shape 30"/>
          <p:cNvSpPr/>
          <p:nvPr/>
        </p:nvSpPr>
        <p:spPr>
          <a:xfrm>
            <a:off x="4800600" y="3712464"/>
            <a:ext cx="4114800" cy="96012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4" name="Shape 31"/>
          <p:cNvSpPr/>
          <p:nvPr/>
        </p:nvSpPr>
        <p:spPr>
          <a:xfrm>
            <a:off x="4800600" y="3712464"/>
            <a:ext cx="146304" cy="960120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5" name="Text 32"/>
          <p:cNvSpPr/>
          <p:nvPr/>
        </p:nvSpPr>
        <p:spPr>
          <a:xfrm>
            <a:off x="5020056" y="376732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55F7"/>
                </a:solidFill>
              </a:rPr>
              <a:t>Know what 'no' looks like</a:t>
            </a:r>
            <a:endParaRPr lang="en-US" sz="1400" dirty="0"/>
          </a:p>
        </p:txBody>
      </p:sp>
      <p:sp>
        <p:nvSpPr>
          <p:cNvPr id="36" name="Text 33"/>
          <p:cNvSpPr/>
          <p:nvPr/>
        </p:nvSpPr>
        <p:spPr>
          <a:xfrm>
            <a:off x="5020056" y="4041648"/>
            <a:ext cx="3840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An employer refusing a reasonable adjustment without evidence that it causes 'disproportionate burden' is likely unlawful. Seek advice from ACAS, the Equality Advisory Service, or a union.</a:t>
            </a:r>
            <a:endParaRPr lang="en-US" sz="1100" dirty="0"/>
          </a:p>
        </p:txBody>
      </p:sp>
      <p:sp>
        <p:nvSpPr>
          <p:cNvPr id="37" name="Shape 34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8" name="Shape 35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9" name="Shape 36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0" name="Shape 37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1" name="Shape 38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2" name="Shape 39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3" name="Shape 40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4" name="Text 13">
            <a:extLst>
              <a:ext uri="{FF2B5EF4-FFF2-40B4-BE49-F238E27FC236}">
                <a16:creationId xmlns:a16="http://schemas.microsoft.com/office/drawing/2014/main" id="{218E0DD8-AFF0-4088-8FA3-CC444295E120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B42690A-5FF0-1C70-FB75-74886EC995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830"/>
          <a:stretch>
            <a:fillRect/>
          </a:stretch>
        </p:blipFill>
        <p:spPr>
          <a:xfrm>
            <a:off x="1831848" y="2314466"/>
            <a:ext cx="2557272" cy="1487914"/>
          </a:xfrm>
          <a:prstGeom prst="rect">
            <a:avLst/>
          </a:prstGeom>
        </p:spPr>
      </p:pic>
      <p:sp>
        <p:nvSpPr>
          <p:cNvPr id="47" name="Text 29">
            <a:extLst>
              <a:ext uri="{FF2B5EF4-FFF2-40B4-BE49-F238E27FC236}">
                <a16:creationId xmlns:a16="http://schemas.microsoft.com/office/drawing/2014/main" id="{1E272056-E5C4-68CE-FDDB-C895CDD19FF2}"/>
              </a:ext>
            </a:extLst>
          </p:cNvPr>
          <p:cNvSpPr/>
          <p:nvPr/>
        </p:nvSpPr>
        <p:spPr>
          <a:xfrm>
            <a:off x="438912" y="3012455"/>
            <a:ext cx="17602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GB" sz="1100" i="1" dirty="0">
                <a:hlinkClick r:id="rId5"/>
              </a:rPr>
              <a:t>CHECK healthcare tool </a:t>
            </a:r>
            <a:endParaRPr lang="en-GB" sz="1100" dirty="0"/>
          </a:p>
          <a:p>
            <a:r>
              <a:rPr lang="en-GB" sz="1100" i="1" dirty="0">
                <a:hlinkClick r:id="rId6"/>
              </a:rPr>
              <a:t>CHECK employment tool </a:t>
            </a:r>
            <a:endParaRPr lang="en-GB" sz="1100" dirty="0"/>
          </a:p>
          <a:p>
            <a:r>
              <a:rPr lang="en-GB" sz="1100" i="1" dirty="0">
                <a:hlinkClick r:id="rId7"/>
              </a:rPr>
              <a:t>CHECK education tool </a:t>
            </a:r>
            <a:endParaRPr lang="en-GB" sz="1100" dirty="0"/>
          </a:p>
        </p:txBody>
      </p:sp>
      <p:pic>
        <p:nvPicPr>
          <p:cNvPr id="49" name="Graphic 48" descr="Cursor outline">
            <a:extLst>
              <a:ext uri="{FF2B5EF4-FFF2-40B4-BE49-F238E27FC236}">
                <a16:creationId xmlns:a16="http://schemas.microsoft.com/office/drawing/2014/main" id="{3D0A9C52-C50A-13B5-AB10-1624E72AA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392" y="3369676"/>
            <a:ext cx="331470" cy="331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0" name="Text 8"/>
          <p:cNvSpPr/>
          <p:nvPr/>
        </p:nvSpPr>
        <p:spPr>
          <a:xfrm>
            <a:off x="365760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Stimming Is Valid – Respect the Stim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274320" y="1097280"/>
            <a:ext cx="8595360" cy="594360"/>
          </a:xfrm>
          <a:prstGeom prst="rect">
            <a:avLst/>
          </a:prstGeom>
          <a:solidFill>
            <a:srgbClr val="F5F3FF"/>
          </a:solidFill>
          <a:ln w="12700">
            <a:solidFill>
              <a:srgbClr val="F5F3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2" name="Text 10"/>
          <p:cNvSpPr/>
          <p:nvPr/>
        </p:nvSpPr>
        <p:spPr>
          <a:xfrm>
            <a:off x="457200" y="1161288"/>
            <a:ext cx="8321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1035"/>
                </a:solidFill>
              </a:rPr>
              <a:t>Stimming (“self-stimulatory </a:t>
            </a:r>
            <a:r>
              <a:rPr lang="en-US" sz="1600" dirty="0" err="1">
                <a:solidFill>
                  <a:srgbClr val="1F1035"/>
                </a:solidFill>
              </a:rPr>
              <a:t>behaviour</a:t>
            </a:r>
            <a:r>
              <a:rPr lang="en-US" sz="1600" dirty="0">
                <a:solidFill>
                  <a:srgbClr val="1F1035"/>
                </a:solidFill>
              </a:rPr>
              <a:t>”) describes the repetitive movements, sounds, or sensory-seeking behaviours that help neurodivergent people – and all humans – regulate their nervous systems. It is not a symptom to be eliminated.</a:t>
            </a:r>
            <a:endParaRPr lang="en-US" sz="16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FD276C-471F-FB5B-56E6-34AB81EBBECB}"/>
              </a:ext>
            </a:extLst>
          </p:cNvPr>
          <p:cNvGrpSpPr/>
          <p:nvPr/>
        </p:nvGrpSpPr>
        <p:grpSpPr>
          <a:xfrm>
            <a:off x="172123" y="1893839"/>
            <a:ext cx="3668054" cy="2834640"/>
            <a:chOff x="274320" y="1810512"/>
            <a:chExt cx="4023360" cy="28346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A3ED0AF-65D2-EB6E-1B5C-6DC223C82F5F}"/>
                </a:ext>
              </a:extLst>
            </p:cNvPr>
            <p:cNvGrpSpPr/>
            <p:nvPr/>
          </p:nvGrpSpPr>
          <p:grpSpPr>
            <a:xfrm>
              <a:off x="274320" y="1810512"/>
              <a:ext cx="4023360" cy="2834640"/>
              <a:chOff x="274320" y="1810512"/>
              <a:chExt cx="4023360" cy="2834640"/>
            </a:xfrm>
          </p:grpSpPr>
          <p:sp>
            <p:nvSpPr>
              <p:cNvPr id="13" name="Shape 11"/>
              <p:cNvSpPr/>
              <p:nvPr/>
            </p:nvSpPr>
            <p:spPr>
              <a:xfrm>
                <a:off x="274320" y="1810512"/>
                <a:ext cx="4023360" cy="2834640"/>
              </a:xfrm>
              <a:prstGeom prst="rect">
                <a:avLst/>
              </a:prstGeom>
              <a:solidFill>
                <a:srgbClr val="F5F3FF"/>
              </a:solidFill>
              <a:ln w="12700">
                <a:solidFill>
                  <a:srgbClr val="F5F3FF"/>
                </a:solidFill>
                <a:prstDash val="solid"/>
              </a:ln>
              <a:effectLst>
                <a:outerShdw blurRad="101600" dist="254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5" name="Text 13"/>
              <p:cNvSpPr/>
              <p:nvPr/>
            </p:nvSpPr>
            <p:spPr>
              <a:xfrm>
                <a:off x="365760" y="1847088"/>
                <a:ext cx="3840480" cy="25603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FFFFFF"/>
                    </a:solidFill>
                  </a:rPr>
                  <a:t>Types of stimming</a:t>
                </a:r>
                <a:endParaRPr lang="en-US" sz="1600" dirty="0"/>
              </a:p>
            </p:txBody>
          </p:sp>
          <p:sp>
            <p:nvSpPr>
              <p:cNvPr id="16" name="Shape 14"/>
              <p:cNvSpPr/>
              <p:nvPr/>
            </p:nvSpPr>
            <p:spPr>
              <a:xfrm>
                <a:off x="384048" y="2212848"/>
                <a:ext cx="82296" cy="82296"/>
              </a:xfrm>
              <a:prstGeom prst="ellipse">
                <a:avLst/>
              </a:prstGeom>
              <a:solidFill>
                <a:srgbClr val="A855F7"/>
              </a:solidFill>
              <a:ln w="12700">
                <a:solidFill>
                  <a:srgbClr val="A855F7"/>
                </a:solidFill>
                <a:prstDash val="solid"/>
              </a:ln>
            </p:spPr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7" name="Text 15"/>
              <p:cNvSpPr/>
              <p:nvPr/>
            </p:nvSpPr>
            <p:spPr>
              <a:xfrm>
                <a:off x="530352" y="2157984"/>
                <a:ext cx="3611880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1F1035"/>
                    </a:solidFill>
                  </a:rPr>
                  <a:t>Movement: rocking, flapping, spinning, bouncing, pacing</a:t>
                </a:r>
                <a:endParaRPr lang="en-US" sz="1400" dirty="0"/>
              </a:p>
            </p:txBody>
          </p:sp>
          <p:sp>
            <p:nvSpPr>
              <p:cNvPr id="19" name="Text 17"/>
              <p:cNvSpPr/>
              <p:nvPr/>
            </p:nvSpPr>
            <p:spPr>
              <a:xfrm>
                <a:off x="530352" y="2611040"/>
                <a:ext cx="3611880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1F1035"/>
                    </a:solidFill>
                  </a:rPr>
                  <a:t>Sound: humming, singing, echolalia, internal sound stimming (</a:t>
                </a:r>
                <a:r>
                  <a:rPr lang="en-US" sz="1400" dirty="0" err="1">
                    <a:solidFill>
                      <a:srgbClr val="1F1035"/>
                    </a:solidFill>
                  </a:rPr>
                  <a:t>echolagia</a:t>
                </a:r>
                <a:r>
                  <a:rPr lang="en-US" sz="1400" dirty="0">
                    <a:solidFill>
                      <a:srgbClr val="1F1035"/>
                    </a:solidFill>
                  </a:rPr>
                  <a:t>)</a:t>
                </a:r>
                <a:endParaRPr lang="en-US" sz="1400" dirty="0"/>
              </a:p>
            </p:txBody>
          </p:sp>
          <p:sp>
            <p:nvSpPr>
              <p:cNvPr id="20" name="Shape 18"/>
              <p:cNvSpPr/>
              <p:nvPr/>
            </p:nvSpPr>
            <p:spPr>
              <a:xfrm>
                <a:off x="374587" y="3162094"/>
                <a:ext cx="82296" cy="82296"/>
              </a:xfrm>
              <a:prstGeom prst="ellipse">
                <a:avLst/>
              </a:prstGeom>
              <a:solidFill>
                <a:srgbClr val="A855F7"/>
              </a:solidFill>
              <a:ln w="12700">
                <a:solidFill>
                  <a:srgbClr val="A855F7"/>
                </a:solidFill>
                <a:prstDash val="solid"/>
              </a:ln>
            </p:spPr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1" name="Text 19"/>
              <p:cNvSpPr/>
              <p:nvPr/>
            </p:nvSpPr>
            <p:spPr>
              <a:xfrm>
                <a:off x="520891" y="3107230"/>
                <a:ext cx="3611880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1F1035"/>
                    </a:solidFill>
                  </a:rPr>
                  <a:t>Visual: watching patterns, glittery objects, lights</a:t>
                </a:r>
                <a:endParaRPr lang="en-US" sz="1400" dirty="0"/>
              </a:p>
            </p:txBody>
          </p:sp>
          <p:sp>
            <p:nvSpPr>
              <p:cNvPr id="23" name="Text 21"/>
              <p:cNvSpPr/>
              <p:nvPr/>
            </p:nvSpPr>
            <p:spPr>
              <a:xfrm>
                <a:off x="530352" y="3543038"/>
                <a:ext cx="3611880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1F1035"/>
                    </a:solidFill>
                  </a:rPr>
                  <a:t>Tactile: squeezing, fidgeting, stroking textures</a:t>
                </a:r>
                <a:endParaRPr lang="en-US" sz="1400" dirty="0"/>
              </a:p>
            </p:txBody>
          </p:sp>
          <p:sp>
            <p:nvSpPr>
              <p:cNvPr id="24" name="Shape 22"/>
              <p:cNvSpPr/>
              <p:nvPr/>
            </p:nvSpPr>
            <p:spPr>
              <a:xfrm>
                <a:off x="384048" y="3930190"/>
                <a:ext cx="82296" cy="82296"/>
              </a:xfrm>
              <a:prstGeom prst="ellipse">
                <a:avLst/>
              </a:prstGeom>
              <a:solidFill>
                <a:srgbClr val="A855F7"/>
              </a:solidFill>
              <a:ln w="12700">
                <a:solidFill>
                  <a:srgbClr val="A855F7"/>
                </a:solidFill>
                <a:prstDash val="solid"/>
              </a:ln>
            </p:spPr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5" name="Text 23"/>
              <p:cNvSpPr/>
              <p:nvPr/>
            </p:nvSpPr>
            <p:spPr>
              <a:xfrm>
                <a:off x="530352" y="3875326"/>
                <a:ext cx="3611880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1F1035"/>
                    </a:solidFill>
                  </a:rPr>
                  <a:t>Smell/taste: strong or specific sensory inputs</a:t>
                </a:r>
                <a:endParaRPr lang="en-US" sz="1400" dirty="0"/>
              </a:p>
            </p:txBody>
          </p:sp>
          <p:sp>
            <p:nvSpPr>
              <p:cNvPr id="27" name="Text 25"/>
              <p:cNvSpPr/>
              <p:nvPr/>
            </p:nvSpPr>
            <p:spPr>
              <a:xfrm>
                <a:off x="530352" y="4250748"/>
                <a:ext cx="3611880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1F1035"/>
                    </a:solidFill>
                  </a:rPr>
                  <a:t>Everyone stims – doodling, hair-twirling, leg-bouncing</a:t>
                </a:r>
                <a:endParaRPr lang="en-US" sz="1400" dirty="0"/>
              </a:p>
            </p:txBody>
          </p:sp>
        </p:grpSp>
        <p:sp>
          <p:nvSpPr>
            <p:cNvPr id="14" name="Shape 12"/>
            <p:cNvSpPr/>
            <p:nvPr/>
          </p:nvSpPr>
          <p:spPr>
            <a:xfrm>
              <a:off x="274320" y="1810512"/>
              <a:ext cx="4023360" cy="329184"/>
            </a:xfrm>
            <a:prstGeom prst="rect">
              <a:avLst/>
            </a:prstGeom>
            <a:solidFill>
              <a:srgbClr val="A855F7"/>
            </a:solidFill>
            <a:ln w="12700">
              <a:solidFill>
                <a:srgbClr val="A855F7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8" name="Shape 16"/>
            <p:cNvSpPr/>
            <p:nvPr/>
          </p:nvSpPr>
          <p:spPr>
            <a:xfrm>
              <a:off x="384048" y="2640026"/>
              <a:ext cx="82296" cy="82296"/>
            </a:xfrm>
            <a:prstGeom prst="ellipse">
              <a:avLst/>
            </a:prstGeom>
            <a:solidFill>
              <a:srgbClr val="A855F7"/>
            </a:solidFill>
            <a:ln w="12700">
              <a:solidFill>
                <a:srgbClr val="A855F7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2" name="Shape 20"/>
            <p:cNvSpPr/>
            <p:nvPr/>
          </p:nvSpPr>
          <p:spPr>
            <a:xfrm>
              <a:off x="384048" y="3597902"/>
              <a:ext cx="82296" cy="82296"/>
            </a:xfrm>
            <a:prstGeom prst="ellipse">
              <a:avLst/>
            </a:prstGeom>
            <a:solidFill>
              <a:srgbClr val="A855F7"/>
            </a:solidFill>
            <a:ln w="12700">
              <a:solidFill>
                <a:srgbClr val="A855F7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6" name="Shape 24"/>
            <p:cNvSpPr/>
            <p:nvPr/>
          </p:nvSpPr>
          <p:spPr>
            <a:xfrm>
              <a:off x="384048" y="4305612"/>
              <a:ext cx="82296" cy="82296"/>
            </a:xfrm>
            <a:prstGeom prst="ellipse">
              <a:avLst/>
            </a:prstGeom>
            <a:solidFill>
              <a:srgbClr val="A855F7"/>
            </a:solidFill>
            <a:ln w="12700">
              <a:solidFill>
                <a:srgbClr val="A855F7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</p:grpSp>
      <p:sp>
        <p:nvSpPr>
          <p:cNvPr id="28" name="Shape 26"/>
          <p:cNvSpPr/>
          <p:nvPr/>
        </p:nvSpPr>
        <p:spPr>
          <a:xfrm>
            <a:off x="4846320" y="1810512"/>
            <a:ext cx="4023360" cy="2834640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1" name="Text 29"/>
          <p:cNvSpPr/>
          <p:nvPr/>
        </p:nvSpPr>
        <p:spPr>
          <a:xfrm>
            <a:off x="4983480" y="2212848"/>
            <a:ext cx="374904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When natural stims are suppressed – through shame, stigma, or behaviour </a:t>
            </a:r>
            <a:r>
              <a:rPr lang="en-US" sz="1400" dirty="0" err="1">
                <a:solidFill>
                  <a:srgbClr val="1F1035"/>
                </a:solidFill>
              </a:rPr>
              <a:t>programmes</a:t>
            </a:r>
            <a:r>
              <a:rPr lang="en-US" sz="1400" dirty="0">
                <a:solidFill>
                  <a:srgbClr val="1F1035"/>
                </a:solidFill>
              </a:rPr>
              <a:t> – they can become harmful (skin-picking, head-banging, hair-pulling).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Harmful stimming is clinically distinct from self-harm. It is a distress signal – not a behaviour to punish, but an indication that the person's environment is not working for them.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Source: Kapp et al. (2019); Marsden et al. (2025)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4846320" y="1810512"/>
            <a:ext cx="4023360" cy="329184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0" name="Text 28"/>
          <p:cNvSpPr/>
          <p:nvPr/>
        </p:nvSpPr>
        <p:spPr>
          <a:xfrm>
            <a:off x="4937760" y="184708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Harmful stimming: a clinical distinction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3" name="Shape 31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4" name="Shape 32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5" name="Shape 33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6" name="Shape 34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7" name="Shape 35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8" name="Shape 36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9" name="Text 13">
            <a:extLst>
              <a:ext uri="{FF2B5EF4-FFF2-40B4-BE49-F238E27FC236}">
                <a16:creationId xmlns:a16="http://schemas.microsoft.com/office/drawing/2014/main" id="{22CB501F-D2C3-B214-2F3F-419815194719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BF8C71-B3E7-0661-2C69-24AEAA044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6669" r="3526"/>
          <a:stretch/>
        </p:blipFill>
        <p:spPr>
          <a:xfrm>
            <a:off x="3474112" y="2361730"/>
            <a:ext cx="1463648" cy="2123505"/>
          </a:xfrm>
          <a:prstGeom prst="flowChartConnector">
            <a:avLst/>
          </a:prstGeom>
        </p:spPr>
      </p:pic>
      <p:sp>
        <p:nvSpPr>
          <p:cNvPr id="56" name="Text 28">
            <a:extLst>
              <a:ext uri="{FF2B5EF4-FFF2-40B4-BE49-F238E27FC236}">
                <a16:creationId xmlns:a16="http://schemas.microsoft.com/office/drawing/2014/main" id="{D847BD95-F980-6C92-27D3-262EAC7E77FF}"/>
              </a:ext>
            </a:extLst>
          </p:cNvPr>
          <p:cNvSpPr/>
          <p:nvPr/>
        </p:nvSpPr>
        <p:spPr>
          <a:xfrm>
            <a:off x="255488" y="1939044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Types of stimming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2D1B69"/>
          </a:solidFill>
          <a:ln w="12700">
            <a:solidFill>
              <a:srgbClr val="2D1B6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Creating Neuroaffirming Environments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274320" y="1078992"/>
            <a:ext cx="8595360" cy="502920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3" name="Text 10"/>
          <p:cNvSpPr/>
          <p:nvPr/>
        </p:nvSpPr>
        <p:spPr>
          <a:xfrm>
            <a:off x="457200" y="1143000"/>
            <a:ext cx="8321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7C3AED"/>
                </a:solidFill>
              </a:rPr>
              <a:t>When a flower doesn't bloom, you fix the environment – not the flower (Alexander Den Heijer)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274320" y="1691640"/>
            <a:ext cx="2724912" cy="12984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5" name="Shape 12"/>
          <p:cNvSpPr/>
          <p:nvPr/>
        </p:nvSpPr>
        <p:spPr>
          <a:xfrm>
            <a:off x="274320" y="1691640"/>
            <a:ext cx="2724912" cy="27432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6" name="Text 13"/>
          <p:cNvSpPr/>
          <p:nvPr/>
        </p:nvSpPr>
        <p:spPr>
          <a:xfrm>
            <a:off x="347472" y="1719072"/>
            <a:ext cx="25786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Presume competence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365760" y="2020824"/>
            <a:ext cx="2542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Never assume a person cannot understand or achieve. Support people to show what they can do, in the way that works for them.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3246120" y="1691640"/>
            <a:ext cx="2724912" cy="12984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9" name="Shape 16"/>
          <p:cNvSpPr/>
          <p:nvPr/>
        </p:nvSpPr>
        <p:spPr>
          <a:xfrm>
            <a:off x="3246120" y="1691640"/>
            <a:ext cx="2724912" cy="27432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0" name="Text 17"/>
          <p:cNvSpPr/>
          <p:nvPr/>
        </p:nvSpPr>
        <p:spPr>
          <a:xfrm>
            <a:off x="3319272" y="1719072"/>
            <a:ext cx="25786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Reduce sensory barriers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3337560" y="2020824"/>
            <a:ext cx="2542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Quiet spaces, adjustable lighting, reduced fragrance, fidget tools, and permission to move all reduce cognitive load for neurodivergent people.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6217920" y="1691640"/>
            <a:ext cx="2724912" cy="12984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3" name="Shape 20"/>
          <p:cNvSpPr/>
          <p:nvPr/>
        </p:nvSpPr>
        <p:spPr>
          <a:xfrm>
            <a:off x="6217920" y="1691640"/>
            <a:ext cx="2724912" cy="27432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4" name="Text 21"/>
          <p:cNvSpPr/>
          <p:nvPr/>
        </p:nvSpPr>
        <p:spPr>
          <a:xfrm>
            <a:off x="6291072" y="1719072"/>
            <a:ext cx="25786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Communicate clearly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6309360" y="2020824"/>
            <a:ext cx="2542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Use plain language. Give written instructions. Offer advance notice. Avoid metaphor, sarcasm, or ambiguity as a default mode.</a:t>
            </a:r>
            <a:endParaRPr lang="en-US" sz="1400" dirty="0"/>
          </a:p>
        </p:txBody>
      </p:sp>
      <p:sp>
        <p:nvSpPr>
          <p:cNvPr id="26" name="Shape 23"/>
          <p:cNvSpPr/>
          <p:nvPr/>
        </p:nvSpPr>
        <p:spPr>
          <a:xfrm>
            <a:off x="274320" y="3136392"/>
            <a:ext cx="2724912" cy="12984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7" name="Shape 24"/>
          <p:cNvSpPr/>
          <p:nvPr/>
        </p:nvSpPr>
        <p:spPr>
          <a:xfrm>
            <a:off x="274320" y="3136392"/>
            <a:ext cx="2724912" cy="27432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8" name="Text 25"/>
          <p:cNvSpPr/>
          <p:nvPr/>
        </p:nvSpPr>
        <p:spPr>
          <a:xfrm>
            <a:off x="347472" y="3163824"/>
            <a:ext cx="25786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Build in flexibility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365760" y="3465576"/>
            <a:ext cx="2542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Flexible attendance, timing, format, and communication styles benefit everyone – not only those with identified neurodivergences.</a:t>
            </a:r>
            <a:endParaRPr lang="en-US" sz="1400" dirty="0"/>
          </a:p>
        </p:txBody>
      </p:sp>
      <p:sp>
        <p:nvSpPr>
          <p:cNvPr id="30" name="Shape 27"/>
          <p:cNvSpPr/>
          <p:nvPr/>
        </p:nvSpPr>
        <p:spPr>
          <a:xfrm>
            <a:off x="3246120" y="3136392"/>
            <a:ext cx="2724912" cy="12984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1" name="Shape 28"/>
          <p:cNvSpPr/>
          <p:nvPr/>
        </p:nvSpPr>
        <p:spPr>
          <a:xfrm>
            <a:off x="3246120" y="3136392"/>
            <a:ext cx="2724912" cy="274320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2" name="Text 29"/>
          <p:cNvSpPr/>
          <p:nvPr/>
        </p:nvSpPr>
        <p:spPr>
          <a:xfrm>
            <a:off x="3319272" y="3163824"/>
            <a:ext cx="25786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Centre lived expertise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3337560" y="3465576"/>
            <a:ext cx="2542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Neurodivergent people are the experts on their own experience. Include them in decisions about their care, support, and environments – and pay them.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6217920" y="3136392"/>
            <a:ext cx="2724912" cy="1298448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5" name="Shape 32"/>
          <p:cNvSpPr/>
          <p:nvPr/>
        </p:nvSpPr>
        <p:spPr>
          <a:xfrm>
            <a:off x="6217920" y="3136392"/>
            <a:ext cx="2724912" cy="274320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6" name="Text 33"/>
          <p:cNvSpPr/>
          <p:nvPr/>
        </p:nvSpPr>
        <p:spPr>
          <a:xfrm>
            <a:off x="6291072" y="3163824"/>
            <a:ext cx="25786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Interrogate your assumptions</a:t>
            </a:r>
            <a:endParaRPr lang="en-US" sz="1400" dirty="0"/>
          </a:p>
        </p:txBody>
      </p:sp>
      <p:sp>
        <p:nvSpPr>
          <p:cNvPr id="37" name="Text 34"/>
          <p:cNvSpPr/>
          <p:nvPr/>
        </p:nvSpPr>
        <p:spPr>
          <a:xfrm>
            <a:off x="6309360" y="3465576"/>
            <a:ext cx="254203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Many 'professional norms' – eye contact, small talk, a linear working day – are neurotypical/ neuronormative norms, not universal human standards.</a:t>
            </a:r>
            <a:endParaRPr lang="en-US" sz="1400" dirty="0"/>
          </a:p>
        </p:txBody>
      </p:sp>
      <p:sp>
        <p:nvSpPr>
          <p:cNvPr id="38" name="Shape 35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9" name="Shape 36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0" name="Shape 37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1" name="Shape 38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2" name="Shape 39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3" name="Shape 40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4" name="Shape 41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5" name="Text 13">
            <a:extLst>
              <a:ext uri="{FF2B5EF4-FFF2-40B4-BE49-F238E27FC236}">
                <a16:creationId xmlns:a16="http://schemas.microsoft.com/office/drawing/2014/main" id="{ABA202B3-8065-B6D9-F165-79AB2C162F8E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D1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3840480"/>
            <a:ext cx="2926080" cy="2926080"/>
          </a:xfrm>
          <a:prstGeom prst="ellipse">
            <a:avLst/>
          </a:prstGeom>
          <a:solidFill>
            <a:srgbClr val="7C3AED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-1188720" y="3657600"/>
            <a:ext cx="1828800" cy="1828800"/>
          </a:xfrm>
          <a:prstGeom prst="ellipse">
            <a:avLst/>
          </a:prstGeom>
          <a:solidFill>
            <a:srgbClr val="0891B2">
              <a:alpha val="80000"/>
            </a:srgbClr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8046720" y="-457200"/>
            <a:ext cx="1280160" cy="128016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306286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1306286" y="0"/>
            <a:ext cx="1306286" cy="164592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2612571" y="0"/>
            <a:ext cx="1306286" cy="16459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3918857" y="0"/>
            <a:ext cx="1306286" cy="16459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5225143" y="0"/>
            <a:ext cx="1306286" cy="1645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0" name="Shape 8"/>
          <p:cNvSpPr/>
          <p:nvPr/>
        </p:nvSpPr>
        <p:spPr>
          <a:xfrm>
            <a:off x="6531429" y="0"/>
            <a:ext cx="1306286" cy="1645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1" name="Shape 9"/>
          <p:cNvSpPr/>
          <p:nvPr/>
        </p:nvSpPr>
        <p:spPr>
          <a:xfrm>
            <a:off x="7837714" y="0"/>
            <a:ext cx="1306286" cy="16459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84048"/>
            <a:ext cx="640080" cy="64008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097280" y="384048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This Week, I Pledge To…</a:t>
            </a:r>
            <a:endParaRPr lang="en-US" sz="3200" dirty="0"/>
          </a:p>
        </p:txBody>
      </p:sp>
      <p:sp>
        <p:nvSpPr>
          <p:cNvPr id="14" name="Shape 11"/>
          <p:cNvSpPr/>
          <p:nvPr/>
        </p:nvSpPr>
        <p:spPr>
          <a:xfrm>
            <a:off x="274320" y="1188720"/>
            <a:ext cx="2697480" cy="1508760"/>
          </a:xfrm>
          <a:prstGeom prst="rect">
            <a:avLst/>
          </a:prstGeom>
          <a:solidFill>
            <a:srgbClr val="F43F5E">
              <a:alpha val="18000"/>
            </a:srgbClr>
          </a:solidFill>
          <a:ln w="254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5" name="Shape 12"/>
          <p:cNvSpPr/>
          <p:nvPr/>
        </p:nvSpPr>
        <p:spPr>
          <a:xfrm>
            <a:off x="274320" y="1188720"/>
            <a:ext cx="2697480" cy="310896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6" name="Text 13"/>
          <p:cNvSpPr/>
          <p:nvPr/>
        </p:nvSpPr>
        <p:spPr>
          <a:xfrm>
            <a:off x="347472" y="121615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Use affirming language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347472" y="1572768"/>
            <a:ext cx="25603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Autistic person. Dyslexic person. Not 'suffers from', not 'has autism'. Words carry power.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3218688" y="1188720"/>
            <a:ext cx="2697480" cy="1508760"/>
          </a:xfrm>
          <a:prstGeom prst="rect">
            <a:avLst/>
          </a:prstGeom>
          <a:solidFill>
            <a:srgbClr val="F59E0B">
              <a:alpha val="18000"/>
            </a:srgbClr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9" name="Shape 16"/>
          <p:cNvSpPr/>
          <p:nvPr/>
        </p:nvSpPr>
        <p:spPr>
          <a:xfrm>
            <a:off x="3218688" y="1188720"/>
            <a:ext cx="2697480" cy="310896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0" name="Text 17"/>
          <p:cNvSpPr/>
          <p:nvPr/>
        </p:nvSpPr>
        <p:spPr>
          <a:xfrm>
            <a:off x="3291840" y="121615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Challenge a stereotype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3291840" y="1572768"/>
            <a:ext cx="25603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When I hear 'all Autistic people are good at maths' or 'they don't look neurodivergent' – I will gently push back.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163056" y="1188720"/>
            <a:ext cx="2697480" cy="1508760"/>
          </a:xfrm>
          <a:prstGeom prst="rect">
            <a:avLst/>
          </a:prstGeom>
          <a:solidFill>
            <a:srgbClr val="10B981">
              <a:alpha val="18000"/>
            </a:srgbClr>
          </a:solidFill>
          <a:ln w="254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3" name="Shape 20"/>
          <p:cNvSpPr/>
          <p:nvPr/>
        </p:nvSpPr>
        <p:spPr>
          <a:xfrm>
            <a:off x="6163056" y="1188720"/>
            <a:ext cx="2697480" cy="310896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4" name="Text 21"/>
          <p:cNvSpPr/>
          <p:nvPr/>
        </p:nvSpPr>
        <p:spPr>
          <a:xfrm>
            <a:off x="6236208" y="121615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Ask, not assume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6236208" y="1572768"/>
            <a:ext cx="25603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Rather than guessing what support someone needs, I will ask. I will listen. I will not make it awkward.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274320" y="2852928"/>
            <a:ext cx="2697480" cy="1508760"/>
          </a:xfrm>
          <a:prstGeom prst="rect">
            <a:avLst/>
          </a:prstGeom>
          <a:solidFill>
            <a:srgbClr val="38BDF8">
              <a:alpha val="18000"/>
            </a:srgbClr>
          </a:solidFill>
          <a:ln w="25400">
            <a:solidFill>
              <a:srgbClr val="38BDF8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7" name="Shape 24"/>
          <p:cNvSpPr/>
          <p:nvPr/>
        </p:nvSpPr>
        <p:spPr>
          <a:xfrm>
            <a:off x="274320" y="2852928"/>
            <a:ext cx="2697480" cy="310896"/>
          </a:xfrm>
          <a:prstGeom prst="rect">
            <a:avLst/>
          </a:prstGeom>
          <a:solidFill>
            <a:srgbClr val="38BDF8"/>
          </a:solidFill>
          <a:ln w="12700">
            <a:solidFill>
              <a:srgbClr val="38BDF8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8" name="Text 25"/>
          <p:cNvSpPr/>
          <p:nvPr/>
        </p:nvSpPr>
        <p:spPr>
          <a:xfrm>
            <a:off x="347472" y="288036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Make space for difference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347472" y="3236976"/>
            <a:ext cx="25603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I will not penalise stimming, non-standard communication, or different ways of being present.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3218688" y="2852928"/>
            <a:ext cx="2697480" cy="1508760"/>
          </a:xfrm>
          <a:prstGeom prst="rect">
            <a:avLst/>
          </a:prstGeom>
          <a:solidFill>
            <a:srgbClr val="A855F7">
              <a:alpha val="18000"/>
            </a:srgbClr>
          </a:solidFill>
          <a:ln w="254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1" name="Shape 28"/>
          <p:cNvSpPr/>
          <p:nvPr/>
        </p:nvSpPr>
        <p:spPr>
          <a:xfrm>
            <a:off x="3218688" y="2852928"/>
            <a:ext cx="2697480" cy="310896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2" name="Text 29"/>
          <p:cNvSpPr/>
          <p:nvPr/>
        </p:nvSpPr>
        <p:spPr>
          <a:xfrm>
            <a:off x="3291840" y="288036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Learn something new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3291840" y="3236976"/>
            <a:ext cx="25603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I will read one article, watch one video, or have one conversation that deepens my understanding of neurodivergence.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6163056" y="2852928"/>
            <a:ext cx="2697480" cy="1508760"/>
          </a:xfrm>
          <a:prstGeom prst="rect">
            <a:avLst/>
          </a:prstGeom>
          <a:solidFill>
            <a:srgbClr val="7C3AED">
              <a:alpha val="18000"/>
            </a:srgbClr>
          </a:solidFill>
          <a:ln w="254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5" name="Shape 32"/>
          <p:cNvSpPr/>
          <p:nvPr/>
        </p:nvSpPr>
        <p:spPr>
          <a:xfrm>
            <a:off x="6163056" y="2852928"/>
            <a:ext cx="2697480" cy="310896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6" name="Text 33"/>
          <p:cNvSpPr/>
          <p:nvPr/>
        </p:nvSpPr>
        <p:spPr>
          <a:xfrm>
            <a:off x="6236208" y="288036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Share this knowledge</a:t>
            </a:r>
            <a:endParaRPr lang="en-US" sz="1400" dirty="0"/>
          </a:p>
        </p:txBody>
      </p:sp>
      <p:sp>
        <p:nvSpPr>
          <p:cNvPr id="37" name="Text 34"/>
          <p:cNvSpPr/>
          <p:nvPr/>
        </p:nvSpPr>
        <p:spPr>
          <a:xfrm>
            <a:off x="6236208" y="3236976"/>
            <a:ext cx="25603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I will pass something from what I have learnt today on to one other person this week.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9" name="Shape 36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0" name="Shape 37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1" name="Shape 38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2" name="Shape 39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3" name="Shape 40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4" name="Shape 41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5" name="Text 13">
            <a:extLst>
              <a:ext uri="{FF2B5EF4-FFF2-40B4-BE49-F238E27FC236}">
                <a16:creationId xmlns:a16="http://schemas.microsoft.com/office/drawing/2014/main" id="{98C80B18-0FCF-CC50-77BF-75EF574D7B96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2D1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645920" y="-1645920"/>
            <a:ext cx="2743200" cy="2743200"/>
          </a:xfrm>
          <a:prstGeom prst="ellipse">
            <a:avLst/>
          </a:prstGeom>
          <a:solidFill>
            <a:srgbClr val="7C3AED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7772400" y="3840480"/>
            <a:ext cx="3291840" cy="3291840"/>
          </a:xfrm>
          <a:prstGeom prst="ellipse">
            <a:avLst/>
          </a:prstGeom>
          <a:solidFill>
            <a:srgbClr val="0891B2">
              <a:alpha val="80000"/>
            </a:srgbClr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8412480" y="-731520"/>
            <a:ext cx="1463040" cy="146304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-548640" y="4480560"/>
            <a:ext cx="1097280" cy="1097280"/>
          </a:xfrm>
          <a:prstGeom prst="ellipse">
            <a:avLst/>
          </a:prstGeom>
          <a:solidFill>
            <a:srgbClr val="F43F5E">
              <a:alpha val="80000"/>
            </a:srgbClr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0" y="0"/>
            <a:ext cx="1306286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1306286" y="0"/>
            <a:ext cx="1306286" cy="164592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2612571" y="0"/>
            <a:ext cx="1306286" cy="16459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3918857" y="0"/>
            <a:ext cx="1306286" cy="16459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0" name="Shape 8"/>
          <p:cNvSpPr/>
          <p:nvPr/>
        </p:nvSpPr>
        <p:spPr>
          <a:xfrm>
            <a:off x="5225143" y="0"/>
            <a:ext cx="1306286" cy="1645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1" name="Shape 9"/>
          <p:cNvSpPr/>
          <p:nvPr/>
        </p:nvSpPr>
        <p:spPr>
          <a:xfrm>
            <a:off x="6531429" y="0"/>
            <a:ext cx="1306286" cy="1645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2" name="Shape 10"/>
          <p:cNvSpPr/>
          <p:nvPr/>
        </p:nvSpPr>
        <p:spPr>
          <a:xfrm>
            <a:off x="7837714" y="0"/>
            <a:ext cx="1306286" cy="16459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84048"/>
            <a:ext cx="640080" cy="64008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1887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Everybody's weird.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1188720" y="822960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C4B5FD"/>
                </a:solidFill>
              </a:rPr>
              <a:t>You just have to find your group of weird.</a:t>
            </a:r>
            <a:endParaRPr lang="en-US" sz="2400" dirty="0"/>
          </a:p>
        </p:txBody>
      </p:sp>
      <p:sp>
        <p:nvSpPr>
          <p:cNvPr id="16" name="Shape 13"/>
          <p:cNvSpPr/>
          <p:nvPr/>
        </p:nvSpPr>
        <p:spPr>
          <a:xfrm>
            <a:off x="274320" y="1325880"/>
            <a:ext cx="2697480" cy="1481328"/>
          </a:xfrm>
          <a:prstGeom prst="rect">
            <a:avLst/>
          </a:prstGeom>
          <a:solidFill>
            <a:srgbClr val="7C3AED">
              <a:alpha val="20000"/>
            </a:srgbClr>
          </a:solidFill>
          <a:ln w="1905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7" name="Shape 14"/>
          <p:cNvSpPr/>
          <p:nvPr/>
        </p:nvSpPr>
        <p:spPr>
          <a:xfrm>
            <a:off x="274320" y="1325880"/>
            <a:ext cx="2697480" cy="310896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8" name="Text 15"/>
          <p:cNvSpPr/>
          <p:nvPr/>
        </p:nvSpPr>
        <p:spPr>
          <a:xfrm>
            <a:off x="347472" y="135331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Aucademy CIC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347472" y="1709928"/>
            <a:ext cx="25603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aucademy.co.uk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Free education on Autistic experience.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YouTube &amp; Facebook: @Aucademy</a:t>
            </a:r>
          </a:p>
        </p:txBody>
      </p:sp>
      <p:sp>
        <p:nvSpPr>
          <p:cNvPr id="20" name="Shape 17"/>
          <p:cNvSpPr/>
          <p:nvPr/>
        </p:nvSpPr>
        <p:spPr>
          <a:xfrm>
            <a:off x="3218688" y="1325880"/>
            <a:ext cx="2697480" cy="1481328"/>
          </a:xfrm>
          <a:prstGeom prst="rect">
            <a:avLst/>
          </a:prstGeom>
          <a:solidFill>
            <a:srgbClr val="0891B2">
              <a:alpha val="20000"/>
            </a:srgbClr>
          </a:solidFill>
          <a:ln w="190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1" name="Shape 18"/>
          <p:cNvSpPr/>
          <p:nvPr/>
        </p:nvSpPr>
        <p:spPr>
          <a:xfrm>
            <a:off x="3218688" y="1325880"/>
            <a:ext cx="2697480" cy="493776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2" name="Text 19"/>
          <p:cNvSpPr/>
          <p:nvPr/>
        </p:nvSpPr>
        <p:spPr>
          <a:xfrm>
            <a:off x="3265714" y="1429526"/>
            <a:ext cx="2560320" cy="2804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If You're Autistic or experience a Learning Disability …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3291840" y="1813572"/>
            <a:ext cx="2560320" cy="9387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Get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involved &amp; up to date </a:t>
            </a:r>
            <a:r>
              <a:rPr lang="en-US" sz="1400" dirty="0">
                <a:solidFill>
                  <a:schemeClr val="bg1"/>
                </a:solidFill>
              </a:rPr>
              <a:t>on the improvement work co-developed with Dr Chloe Farahar for Kent &amp; Medway Mental Health NHS Trust</a:t>
            </a:r>
          </a:p>
        </p:txBody>
      </p:sp>
      <p:sp>
        <p:nvSpPr>
          <p:cNvPr id="24" name="Shape 21"/>
          <p:cNvSpPr/>
          <p:nvPr/>
        </p:nvSpPr>
        <p:spPr>
          <a:xfrm>
            <a:off x="6163056" y="1325880"/>
            <a:ext cx="2697480" cy="1481328"/>
          </a:xfrm>
          <a:prstGeom prst="rect">
            <a:avLst/>
          </a:prstGeom>
          <a:solidFill>
            <a:srgbClr val="10B981">
              <a:alpha val="20000"/>
            </a:srgbClr>
          </a:solidFill>
          <a:ln w="1905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5" name="Shape 22"/>
          <p:cNvSpPr/>
          <p:nvPr/>
        </p:nvSpPr>
        <p:spPr>
          <a:xfrm>
            <a:off x="6163056" y="1325880"/>
            <a:ext cx="2697480" cy="310896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6" name="Text 23"/>
          <p:cNvSpPr/>
          <p:nvPr/>
        </p:nvSpPr>
        <p:spPr>
          <a:xfrm>
            <a:off x="6236208" y="135331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Autisticality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236208" y="1709928"/>
            <a:ext cx="25603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autisticality.co.uk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Neurodivergence-affirmative resources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including ADHD/Polyennic education</a:t>
            </a:r>
          </a:p>
        </p:txBody>
      </p:sp>
      <p:sp>
        <p:nvSpPr>
          <p:cNvPr id="28" name="Shape 25"/>
          <p:cNvSpPr/>
          <p:nvPr/>
        </p:nvSpPr>
        <p:spPr>
          <a:xfrm>
            <a:off x="274320" y="2990088"/>
            <a:ext cx="2697480" cy="1481328"/>
          </a:xfrm>
          <a:prstGeom prst="rect">
            <a:avLst/>
          </a:prstGeom>
          <a:solidFill>
            <a:srgbClr val="F59E0B">
              <a:alpha val="20000"/>
            </a:srgbClr>
          </a:solidFill>
          <a:ln w="1905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9" name="Shape 26"/>
          <p:cNvSpPr/>
          <p:nvPr/>
        </p:nvSpPr>
        <p:spPr>
          <a:xfrm>
            <a:off x="274320" y="2990088"/>
            <a:ext cx="2697480" cy="310896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0" name="Text 27"/>
          <p:cNvSpPr/>
          <p:nvPr/>
        </p:nvSpPr>
        <p:spPr>
          <a:xfrm>
            <a:off x="347472" y="3017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Equality Advisory Service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347472" y="3374136"/>
            <a:ext cx="25603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equalityadvisoryservice.com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Free advice on your rights under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the Equality Act 2010</a:t>
            </a:r>
          </a:p>
        </p:txBody>
      </p:sp>
      <p:sp>
        <p:nvSpPr>
          <p:cNvPr id="32" name="Shape 29"/>
          <p:cNvSpPr/>
          <p:nvPr/>
        </p:nvSpPr>
        <p:spPr>
          <a:xfrm>
            <a:off x="3218688" y="2990088"/>
            <a:ext cx="2697480" cy="1481328"/>
          </a:xfrm>
          <a:prstGeom prst="rect">
            <a:avLst/>
          </a:prstGeom>
          <a:solidFill>
            <a:srgbClr val="F43F5E">
              <a:alpha val="20000"/>
            </a:srgbClr>
          </a:solidFill>
          <a:ln w="1905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3" name="Shape 30"/>
          <p:cNvSpPr/>
          <p:nvPr/>
        </p:nvSpPr>
        <p:spPr>
          <a:xfrm>
            <a:off x="3218688" y="2990088"/>
            <a:ext cx="2697480" cy="310896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4" name="Text 31"/>
          <p:cNvSpPr/>
          <p:nvPr/>
        </p:nvSpPr>
        <p:spPr>
          <a:xfrm>
            <a:off x="3291840" y="3017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ACAS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3291840" y="3374136"/>
            <a:ext cx="25603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acas.org.uk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Workplace rights guidance including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reasonable adjustments</a:t>
            </a:r>
          </a:p>
        </p:txBody>
      </p:sp>
      <p:sp>
        <p:nvSpPr>
          <p:cNvPr id="36" name="Shape 33"/>
          <p:cNvSpPr/>
          <p:nvPr/>
        </p:nvSpPr>
        <p:spPr>
          <a:xfrm>
            <a:off x="6163056" y="2990088"/>
            <a:ext cx="2697480" cy="1481328"/>
          </a:xfrm>
          <a:prstGeom prst="rect">
            <a:avLst/>
          </a:prstGeom>
          <a:solidFill>
            <a:srgbClr val="A855F7">
              <a:alpha val="20000"/>
            </a:srgbClr>
          </a:solidFill>
          <a:ln w="1905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7" name="Shape 34"/>
          <p:cNvSpPr/>
          <p:nvPr/>
        </p:nvSpPr>
        <p:spPr>
          <a:xfrm>
            <a:off x="6163056" y="2990088"/>
            <a:ext cx="2697480" cy="310896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8" name="Text 35"/>
          <p:cNvSpPr/>
          <p:nvPr/>
        </p:nvSpPr>
        <p:spPr>
          <a:xfrm>
            <a:off x="6236208" y="3017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Dr Chloe Farahar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236208" y="3374136"/>
            <a:ext cx="25603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linktr.ee/docfarahar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Research, speaking, training,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and the Autistic Discovery Journey</a:t>
            </a:r>
          </a:p>
        </p:txBody>
      </p:sp>
      <p:sp>
        <p:nvSpPr>
          <p:cNvPr id="40" name="Text 37"/>
          <p:cNvSpPr/>
          <p:nvPr/>
        </p:nvSpPr>
        <p:spPr>
          <a:xfrm>
            <a:off x="274320" y="4645152"/>
            <a:ext cx="8595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chemeClr val="bg1"/>
                </a:solidFill>
              </a:rPr>
              <a:t>Presentation created by Dr Chloe Farahar | Aucademy CIC | aucademy.co.uk | © Dr Chloe Farahar – please credit when sharing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1" name="Shape 38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2" name="Shape 39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3" name="Shape 40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4" name="Shape 41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5" name="Shape 42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6" name="Shape 43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7" name="Shape 44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8" name="Text 13">
            <a:extLst>
              <a:ext uri="{FF2B5EF4-FFF2-40B4-BE49-F238E27FC236}">
                <a16:creationId xmlns:a16="http://schemas.microsoft.com/office/drawing/2014/main" id="{E9F7F47F-F1AE-937E-8D46-42AB47EE64E2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324F5-A52A-3A13-B3F7-18E1F9BB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D84A0DB-20E5-D5A4-72F5-89A649DB5E77}"/>
              </a:ext>
            </a:extLst>
          </p:cNvPr>
          <p:cNvSpPr/>
          <p:nvPr/>
        </p:nvSpPr>
        <p:spPr>
          <a:xfrm>
            <a:off x="-1645920" y="-1645920"/>
            <a:ext cx="2743200" cy="2743200"/>
          </a:xfrm>
          <a:prstGeom prst="ellipse">
            <a:avLst/>
          </a:prstGeom>
          <a:solidFill>
            <a:srgbClr val="7C3AED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65F004-F2EC-2209-9586-AA470D2FB6F0}"/>
              </a:ext>
            </a:extLst>
          </p:cNvPr>
          <p:cNvSpPr/>
          <p:nvPr/>
        </p:nvSpPr>
        <p:spPr>
          <a:xfrm>
            <a:off x="7772400" y="3840480"/>
            <a:ext cx="3291840" cy="3291840"/>
          </a:xfrm>
          <a:prstGeom prst="ellipse">
            <a:avLst/>
          </a:prstGeom>
          <a:solidFill>
            <a:srgbClr val="0891B2">
              <a:alpha val="80000"/>
            </a:srgbClr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4E26B25-401B-E651-AA2A-21DDE9ADA5D3}"/>
              </a:ext>
            </a:extLst>
          </p:cNvPr>
          <p:cNvSpPr/>
          <p:nvPr/>
        </p:nvSpPr>
        <p:spPr>
          <a:xfrm>
            <a:off x="8412480" y="-731520"/>
            <a:ext cx="1463040" cy="146304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A156C6A-D705-069B-EDBD-0459C2BA53ED}"/>
              </a:ext>
            </a:extLst>
          </p:cNvPr>
          <p:cNvSpPr/>
          <p:nvPr/>
        </p:nvSpPr>
        <p:spPr>
          <a:xfrm>
            <a:off x="-548640" y="4480560"/>
            <a:ext cx="1097280" cy="1097280"/>
          </a:xfrm>
          <a:prstGeom prst="ellipse">
            <a:avLst/>
          </a:prstGeom>
          <a:solidFill>
            <a:srgbClr val="F43F5E">
              <a:alpha val="80000"/>
            </a:srgbClr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4C15703-C93B-AF5C-B957-C000399D72D4}"/>
              </a:ext>
            </a:extLst>
          </p:cNvPr>
          <p:cNvSpPr/>
          <p:nvPr/>
        </p:nvSpPr>
        <p:spPr>
          <a:xfrm>
            <a:off x="0" y="0"/>
            <a:ext cx="1306286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4B20B7A-5A5E-AFB9-547B-14A68C330969}"/>
              </a:ext>
            </a:extLst>
          </p:cNvPr>
          <p:cNvSpPr/>
          <p:nvPr/>
        </p:nvSpPr>
        <p:spPr>
          <a:xfrm>
            <a:off x="1306286" y="0"/>
            <a:ext cx="1306286" cy="164592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6A124FA-5254-CF80-8683-ABEFCAA87340}"/>
              </a:ext>
            </a:extLst>
          </p:cNvPr>
          <p:cNvSpPr/>
          <p:nvPr/>
        </p:nvSpPr>
        <p:spPr>
          <a:xfrm>
            <a:off x="2612571" y="0"/>
            <a:ext cx="1306286" cy="16459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F51D6399-0A40-B51B-E16E-657A07724CA5}"/>
              </a:ext>
            </a:extLst>
          </p:cNvPr>
          <p:cNvSpPr/>
          <p:nvPr/>
        </p:nvSpPr>
        <p:spPr>
          <a:xfrm>
            <a:off x="3918857" y="0"/>
            <a:ext cx="1306286" cy="16459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34C6D4D2-4796-BE06-7083-47E57C5F1B70}"/>
              </a:ext>
            </a:extLst>
          </p:cNvPr>
          <p:cNvSpPr/>
          <p:nvPr/>
        </p:nvSpPr>
        <p:spPr>
          <a:xfrm>
            <a:off x="5225143" y="0"/>
            <a:ext cx="1306286" cy="1645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AA1EC846-EF81-AE46-E597-9E10659EBF95}"/>
              </a:ext>
            </a:extLst>
          </p:cNvPr>
          <p:cNvSpPr/>
          <p:nvPr/>
        </p:nvSpPr>
        <p:spPr>
          <a:xfrm>
            <a:off x="6531429" y="0"/>
            <a:ext cx="1306286" cy="1645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0F555E41-CC03-8EFD-9391-13D9D66FB092}"/>
              </a:ext>
            </a:extLst>
          </p:cNvPr>
          <p:cNvSpPr/>
          <p:nvPr/>
        </p:nvSpPr>
        <p:spPr>
          <a:xfrm>
            <a:off x="7837714" y="0"/>
            <a:ext cx="1306286" cy="16459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B5734D16-614E-0515-9BF4-1A11655ACE9D}"/>
              </a:ext>
            </a:extLst>
          </p:cNvPr>
          <p:cNvSpPr/>
          <p:nvPr/>
        </p:nvSpPr>
        <p:spPr>
          <a:xfrm>
            <a:off x="11887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Sharable Resources…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8">
            <a:extLst>
              <a:ext uri="{FF2B5EF4-FFF2-40B4-BE49-F238E27FC236}">
                <a16:creationId xmlns:a16="http://schemas.microsoft.com/office/drawing/2014/main" id="{7A451DC7-52E3-B003-F810-45FD6988B639}"/>
              </a:ext>
            </a:extLst>
          </p:cNvPr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F655926E-B476-E343-0C97-EE02CFB1BCD1}"/>
              </a:ext>
            </a:extLst>
          </p:cNvPr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hape 40">
            <a:extLst>
              <a:ext uri="{FF2B5EF4-FFF2-40B4-BE49-F238E27FC236}">
                <a16:creationId xmlns:a16="http://schemas.microsoft.com/office/drawing/2014/main" id="{18BEA8BA-2347-E947-CF65-AD96A3008716}"/>
              </a:ext>
            </a:extLst>
          </p:cNvPr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1">
            <a:extLst>
              <a:ext uri="{FF2B5EF4-FFF2-40B4-BE49-F238E27FC236}">
                <a16:creationId xmlns:a16="http://schemas.microsoft.com/office/drawing/2014/main" id="{9E786FBB-C790-0D6B-5D70-BAB15F9FF4FB}"/>
              </a:ext>
            </a:extLst>
          </p:cNvPr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2">
            <a:extLst>
              <a:ext uri="{FF2B5EF4-FFF2-40B4-BE49-F238E27FC236}">
                <a16:creationId xmlns:a16="http://schemas.microsoft.com/office/drawing/2014/main" id="{08C5AE74-DCB4-1CC3-F185-E0962A22A8A6}"/>
              </a:ext>
            </a:extLst>
          </p:cNvPr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3">
            <a:extLst>
              <a:ext uri="{FF2B5EF4-FFF2-40B4-BE49-F238E27FC236}">
                <a16:creationId xmlns:a16="http://schemas.microsoft.com/office/drawing/2014/main" id="{2C90832E-67E1-ED50-F37B-2AF36D0694DE}"/>
              </a:ext>
            </a:extLst>
          </p:cNvPr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hape 44">
            <a:extLst>
              <a:ext uri="{FF2B5EF4-FFF2-40B4-BE49-F238E27FC236}">
                <a16:creationId xmlns:a16="http://schemas.microsoft.com/office/drawing/2014/main" id="{16275FD6-536A-64DF-BB1C-566F851F5F4B}"/>
              </a:ext>
            </a:extLst>
          </p:cNvPr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13">
            <a:extLst>
              <a:ext uri="{FF2B5EF4-FFF2-40B4-BE49-F238E27FC236}">
                <a16:creationId xmlns:a16="http://schemas.microsoft.com/office/drawing/2014/main" id="{5675675B-780B-4C90-52A2-E8E0D1D3CAEF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            Dr Chloe Farahar  |  Aucademy CIC</a:t>
            </a:r>
          </a:p>
        </p:txBody>
      </p:sp>
      <p:pic>
        <p:nvPicPr>
          <p:cNvPr id="49" name="Image 0" descr="preencoded.png">
            <a:extLst>
              <a:ext uri="{FF2B5EF4-FFF2-40B4-BE49-F238E27FC236}">
                <a16:creationId xmlns:a16="http://schemas.microsoft.com/office/drawing/2014/main" id="{AC02939F-3558-E362-59AF-976367F00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5" y="283464"/>
            <a:ext cx="640080" cy="6400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9C931B-3406-1097-4754-1F4BB896F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" y="1031042"/>
            <a:ext cx="2089292" cy="20892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CFFB56F-33D3-C150-1721-D77CDC16E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711" y="414338"/>
            <a:ext cx="3648075" cy="364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9D12C11-680E-5209-ACD7-7CAB96765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272" y="822960"/>
            <a:ext cx="269748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8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549D3-E2D0-3D2A-0847-4B096E25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B8EA407-82E8-50CF-D206-F1F61D52D9FF}"/>
              </a:ext>
            </a:extLst>
          </p:cNvPr>
          <p:cNvSpPr/>
          <p:nvPr/>
        </p:nvSpPr>
        <p:spPr>
          <a:xfrm>
            <a:off x="-1645920" y="-1645920"/>
            <a:ext cx="2743200" cy="2743200"/>
          </a:xfrm>
          <a:prstGeom prst="ellipse">
            <a:avLst/>
          </a:prstGeom>
          <a:solidFill>
            <a:srgbClr val="7C3AED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756FE9C-6171-ADB3-4B47-CAC98AD61E0C}"/>
              </a:ext>
            </a:extLst>
          </p:cNvPr>
          <p:cNvSpPr/>
          <p:nvPr/>
        </p:nvSpPr>
        <p:spPr>
          <a:xfrm>
            <a:off x="7772400" y="3840480"/>
            <a:ext cx="3291840" cy="3291840"/>
          </a:xfrm>
          <a:prstGeom prst="ellipse">
            <a:avLst/>
          </a:prstGeom>
          <a:solidFill>
            <a:srgbClr val="0891B2">
              <a:alpha val="80000"/>
            </a:srgbClr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F9B3664-8A87-7433-4F2F-4334C017509D}"/>
              </a:ext>
            </a:extLst>
          </p:cNvPr>
          <p:cNvSpPr/>
          <p:nvPr/>
        </p:nvSpPr>
        <p:spPr>
          <a:xfrm>
            <a:off x="8412480" y="-731520"/>
            <a:ext cx="1463040" cy="146304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0AB7FA1-CC6E-88A5-07BC-082A9F86AE95}"/>
              </a:ext>
            </a:extLst>
          </p:cNvPr>
          <p:cNvSpPr/>
          <p:nvPr/>
        </p:nvSpPr>
        <p:spPr>
          <a:xfrm>
            <a:off x="-548640" y="4480560"/>
            <a:ext cx="1097280" cy="1097280"/>
          </a:xfrm>
          <a:prstGeom prst="ellipse">
            <a:avLst/>
          </a:prstGeom>
          <a:solidFill>
            <a:srgbClr val="F43F5E">
              <a:alpha val="80000"/>
            </a:srgbClr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3395782-3C9F-46C3-690E-C9E18A103428}"/>
              </a:ext>
            </a:extLst>
          </p:cNvPr>
          <p:cNvSpPr/>
          <p:nvPr/>
        </p:nvSpPr>
        <p:spPr>
          <a:xfrm>
            <a:off x="0" y="0"/>
            <a:ext cx="1306286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2C8D667-FAC5-826A-9ADC-BB001D4B7D30}"/>
              </a:ext>
            </a:extLst>
          </p:cNvPr>
          <p:cNvSpPr/>
          <p:nvPr/>
        </p:nvSpPr>
        <p:spPr>
          <a:xfrm>
            <a:off x="1306286" y="0"/>
            <a:ext cx="1306286" cy="164592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0FAC599-A3F5-6A96-C79D-0170B9D34C1C}"/>
              </a:ext>
            </a:extLst>
          </p:cNvPr>
          <p:cNvSpPr/>
          <p:nvPr/>
        </p:nvSpPr>
        <p:spPr>
          <a:xfrm>
            <a:off x="2612571" y="0"/>
            <a:ext cx="1306286" cy="16459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81C9F88-30CE-9856-D19C-FFF03920D56A}"/>
              </a:ext>
            </a:extLst>
          </p:cNvPr>
          <p:cNvSpPr/>
          <p:nvPr/>
        </p:nvSpPr>
        <p:spPr>
          <a:xfrm>
            <a:off x="3918857" y="0"/>
            <a:ext cx="1306286" cy="16459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5741CBAC-4B10-CB0E-A7C1-894646E326DE}"/>
              </a:ext>
            </a:extLst>
          </p:cNvPr>
          <p:cNvSpPr/>
          <p:nvPr/>
        </p:nvSpPr>
        <p:spPr>
          <a:xfrm>
            <a:off x="5225143" y="0"/>
            <a:ext cx="1306286" cy="1645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AA2A5CA-2C0B-4FF1-3831-23AE7D273D1B}"/>
              </a:ext>
            </a:extLst>
          </p:cNvPr>
          <p:cNvSpPr/>
          <p:nvPr/>
        </p:nvSpPr>
        <p:spPr>
          <a:xfrm>
            <a:off x="6531429" y="0"/>
            <a:ext cx="1306286" cy="1645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792E88D-E674-4D6D-25B7-4F92DFD0C572}"/>
              </a:ext>
            </a:extLst>
          </p:cNvPr>
          <p:cNvSpPr/>
          <p:nvPr/>
        </p:nvSpPr>
        <p:spPr>
          <a:xfrm>
            <a:off x="7837714" y="0"/>
            <a:ext cx="1306286" cy="16459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82EFB98F-B19F-8FF8-430E-E88B4224A267}"/>
              </a:ext>
            </a:extLst>
          </p:cNvPr>
          <p:cNvSpPr/>
          <p:nvPr/>
        </p:nvSpPr>
        <p:spPr>
          <a:xfrm>
            <a:off x="11887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Sharable Resources…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8">
            <a:extLst>
              <a:ext uri="{FF2B5EF4-FFF2-40B4-BE49-F238E27FC236}">
                <a16:creationId xmlns:a16="http://schemas.microsoft.com/office/drawing/2014/main" id="{918A70B2-67F1-D6AD-9322-5D74EC75B420}"/>
              </a:ext>
            </a:extLst>
          </p:cNvPr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5C728EFA-DE0F-2FA1-C718-33E2808BA41B}"/>
              </a:ext>
            </a:extLst>
          </p:cNvPr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hape 40">
            <a:extLst>
              <a:ext uri="{FF2B5EF4-FFF2-40B4-BE49-F238E27FC236}">
                <a16:creationId xmlns:a16="http://schemas.microsoft.com/office/drawing/2014/main" id="{2E337B23-A282-D91F-4F18-5C524773B706}"/>
              </a:ext>
            </a:extLst>
          </p:cNvPr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1">
            <a:extLst>
              <a:ext uri="{FF2B5EF4-FFF2-40B4-BE49-F238E27FC236}">
                <a16:creationId xmlns:a16="http://schemas.microsoft.com/office/drawing/2014/main" id="{2A36D630-FD01-A628-7C84-B6DB8768088D}"/>
              </a:ext>
            </a:extLst>
          </p:cNvPr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2">
            <a:extLst>
              <a:ext uri="{FF2B5EF4-FFF2-40B4-BE49-F238E27FC236}">
                <a16:creationId xmlns:a16="http://schemas.microsoft.com/office/drawing/2014/main" id="{AEAED908-3702-A06E-399B-7792A1F1FDBC}"/>
              </a:ext>
            </a:extLst>
          </p:cNvPr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3">
            <a:extLst>
              <a:ext uri="{FF2B5EF4-FFF2-40B4-BE49-F238E27FC236}">
                <a16:creationId xmlns:a16="http://schemas.microsoft.com/office/drawing/2014/main" id="{2539EB4E-32FC-B7F5-5FE1-338709DA4EBE}"/>
              </a:ext>
            </a:extLst>
          </p:cNvPr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hape 44">
            <a:extLst>
              <a:ext uri="{FF2B5EF4-FFF2-40B4-BE49-F238E27FC236}">
                <a16:creationId xmlns:a16="http://schemas.microsoft.com/office/drawing/2014/main" id="{55A98129-59D4-986B-6711-38D5106C75A1}"/>
              </a:ext>
            </a:extLst>
          </p:cNvPr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13">
            <a:extLst>
              <a:ext uri="{FF2B5EF4-FFF2-40B4-BE49-F238E27FC236}">
                <a16:creationId xmlns:a16="http://schemas.microsoft.com/office/drawing/2014/main" id="{3A55259F-FC04-1040-5B1E-987A56B12A51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            Dr Chloe Farahar  |  Aucademy CIC</a:t>
            </a:r>
          </a:p>
        </p:txBody>
      </p:sp>
      <p:pic>
        <p:nvPicPr>
          <p:cNvPr id="49" name="Image 0" descr="preencoded.png">
            <a:extLst>
              <a:ext uri="{FF2B5EF4-FFF2-40B4-BE49-F238E27FC236}">
                <a16:creationId xmlns:a16="http://schemas.microsoft.com/office/drawing/2014/main" id="{F6FACB9D-52B9-3134-DA34-0A6D90BB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5" y="283464"/>
            <a:ext cx="640080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CEAA48-9B75-866E-E492-C09CEB62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548" y="603504"/>
            <a:ext cx="2697480" cy="4046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6273EC-1948-40D9-9485-4F393FFCC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6" y="1527526"/>
            <a:ext cx="3149600" cy="314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1E01FF-855E-9F94-5A85-9706348A4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66" y="809244"/>
            <a:ext cx="2983641" cy="42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2D1B69"/>
          </a:solidFill>
          <a:ln w="12700">
            <a:solidFill>
              <a:srgbClr val="2D1B69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Neurodiversity?</a:t>
            </a:r>
            <a:endParaRPr lang="en-US" sz="2600" dirty="0"/>
          </a:p>
        </p:txBody>
      </p:sp>
      <p:sp>
        <p:nvSpPr>
          <p:cNvPr id="12" name="Shape 9"/>
          <p:cNvSpPr/>
          <p:nvPr/>
        </p:nvSpPr>
        <p:spPr>
          <a:xfrm>
            <a:off x="320040" y="1143000"/>
            <a:ext cx="8503920" cy="100584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3" name="Text 10"/>
          <p:cNvSpPr/>
          <p:nvPr/>
        </p:nvSpPr>
        <p:spPr>
          <a:xfrm>
            <a:off x="502920" y="1207008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FFFFFF"/>
                </a:solidFill>
              </a:rPr>
              <a:t>Neurodiversity is the diversity of human brains and minds – a natural, healthy, and valuable form of human variation. No brain is 'wrong'.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502920" y="2126396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/>
              <a:t>The Autistic community, inLv server (early/mid 1990s) | Walker (2014)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320040" y="2423160"/>
            <a:ext cx="2651760" cy="2286000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6" name="Shape 13"/>
          <p:cNvSpPr/>
          <p:nvPr/>
        </p:nvSpPr>
        <p:spPr>
          <a:xfrm>
            <a:off x="502920" y="2542032"/>
            <a:ext cx="475488" cy="475488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" y="2578608"/>
            <a:ext cx="402336" cy="402336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069848" y="2542032"/>
            <a:ext cx="1828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035"/>
                </a:solidFill>
              </a:rPr>
              <a:t>Population concept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457200" y="3090672"/>
            <a:ext cx="239572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1F1035"/>
                </a:solidFill>
              </a:rPr>
              <a:t>Neurodiversity belongs to groups and species – all of humanity is neurodiverse, just as all of humanity is biologically diverse.</a:t>
            </a:r>
            <a:endParaRPr lang="en-US" sz="1600" dirty="0"/>
          </a:p>
        </p:txBody>
      </p:sp>
      <p:sp>
        <p:nvSpPr>
          <p:cNvPr id="20" name="Shape 16"/>
          <p:cNvSpPr/>
          <p:nvPr/>
        </p:nvSpPr>
        <p:spPr>
          <a:xfrm>
            <a:off x="3200400" y="2423160"/>
            <a:ext cx="2651760" cy="2286000"/>
          </a:xfrm>
          <a:prstGeom prst="rect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1" name="Shape 17"/>
          <p:cNvSpPr/>
          <p:nvPr/>
        </p:nvSpPr>
        <p:spPr>
          <a:xfrm>
            <a:off x="3383280" y="2542032"/>
            <a:ext cx="475488" cy="475488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712" y="2578608"/>
            <a:ext cx="402336" cy="402336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3950208" y="2542032"/>
            <a:ext cx="1828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035"/>
                </a:solidFill>
              </a:rPr>
              <a:t>Not a condition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3337560" y="3090672"/>
            <a:ext cx="239572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1F1035"/>
                </a:solidFill>
              </a:rPr>
              <a:t>Neurodiversity is not a diagnosis or a disorder. It is simply the recognition that brains vary, just as bodies do.</a:t>
            </a:r>
            <a:endParaRPr lang="en-US" sz="1600" dirty="0"/>
          </a:p>
        </p:txBody>
      </p:sp>
      <p:sp>
        <p:nvSpPr>
          <p:cNvPr id="25" name="Shape 20"/>
          <p:cNvSpPr/>
          <p:nvPr/>
        </p:nvSpPr>
        <p:spPr>
          <a:xfrm>
            <a:off x="6080760" y="2423160"/>
            <a:ext cx="2651760" cy="2286000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6" name="Shape 21"/>
          <p:cNvSpPr/>
          <p:nvPr/>
        </p:nvSpPr>
        <p:spPr>
          <a:xfrm>
            <a:off x="6263640" y="2542032"/>
            <a:ext cx="475488" cy="475488"/>
          </a:xfrm>
          <a:prstGeom prst="ellipse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72" y="2578608"/>
            <a:ext cx="402336" cy="402336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6830568" y="2542032"/>
            <a:ext cx="1828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035"/>
                </a:solidFill>
              </a:rPr>
              <a:t>A natural spectrum</a:t>
            </a:r>
            <a:endParaRPr lang="en-US" sz="1600" dirty="0"/>
          </a:p>
        </p:txBody>
      </p:sp>
      <p:sp>
        <p:nvSpPr>
          <p:cNvPr id="29" name="Text 23"/>
          <p:cNvSpPr/>
          <p:nvPr/>
        </p:nvSpPr>
        <p:spPr>
          <a:xfrm>
            <a:off x="6217920" y="3090672"/>
            <a:ext cx="239572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1F1035"/>
                </a:solidFill>
              </a:rPr>
              <a:t>There is no single 'normal' brain. What we call 'typical' is a statistical majority, not a standard to aspire to.</a:t>
            </a:r>
            <a:endParaRPr lang="en-US" sz="1600" dirty="0"/>
          </a:p>
        </p:txBody>
      </p:sp>
      <p:sp>
        <p:nvSpPr>
          <p:cNvPr id="30" name="Shape 24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1" name="Shape 25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2" name="Shape 26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3" name="Shape 27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4" name="Shape 28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5" name="Shape 29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6" name="Shape 30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7" name="Text 13">
            <a:extLst>
              <a:ext uri="{FF2B5EF4-FFF2-40B4-BE49-F238E27FC236}">
                <a16:creationId xmlns:a16="http://schemas.microsoft.com/office/drawing/2014/main" id="{13FEE9C6-08F2-6171-BCF9-A42661E253FB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E30EF-80B1-FA5E-FDCD-C48FE02BE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8EA1DEA-93B4-65C4-8024-613FFE168C20}"/>
              </a:ext>
            </a:extLst>
          </p:cNvPr>
          <p:cNvSpPr/>
          <p:nvPr/>
        </p:nvSpPr>
        <p:spPr>
          <a:xfrm>
            <a:off x="-1645920" y="-1645920"/>
            <a:ext cx="2743200" cy="2743200"/>
          </a:xfrm>
          <a:prstGeom prst="ellipse">
            <a:avLst/>
          </a:prstGeom>
          <a:solidFill>
            <a:srgbClr val="7C3AED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7376D42-69F7-A395-6D97-024DE8195317}"/>
              </a:ext>
            </a:extLst>
          </p:cNvPr>
          <p:cNvSpPr/>
          <p:nvPr/>
        </p:nvSpPr>
        <p:spPr>
          <a:xfrm>
            <a:off x="7772400" y="3840480"/>
            <a:ext cx="3291840" cy="3291840"/>
          </a:xfrm>
          <a:prstGeom prst="ellipse">
            <a:avLst/>
          </a:prstGeom>
          <a:solidFill>
            <a:srgbClr val="0891B2">
              <a:alpha val="80000"/>
            </a:srgbClr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48BC2DA-A2FA-2D41-3FF8-A79B51270DE2}"/>
              </a:ext>
            </a:extLst>
          </p:cNvPr>
          <p:cNvSpPr/>
          <p:nvPr/>
        </p:nvSpPr>
        <p:spPr>
          <a:xfrm>
            <a:off x="8412480" y="-731520"/>
            <a:ext cx="1463040" cy="146304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F1DE0D7-C921-8C98-45B2-3299C9A68D2C}"/>
              </a:ext>
            </a:extLst>
          </p:cNvPr>
          <p:cNvSpPr/>
          <p:nvPr/>
        </p:nvSpPr>
        <p:spPr>
          <a:xfrm>
            <a:off x="-548640" y="4480560"/>
            <a:ext cx="1097280" cy="1097280"/>
          </a:xfrm>
          <a:prstGeom prst="ellipse">
            <a:avLst/>
          </a:prstGeom>
          <a:solidFill>
            <a:srgbClr val="F43F5E">
              <a:alpha val="80000"/>
            </a:srgbClr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FF8929C-C6CC-04FF-9269-F4C06F31A9AD}"/>
              </a:ext>
            </a:extLst>
          </p:cNvPr>
          <p:cNvSpPr/>
          <p:nvPr/>
        </p:nvSpPr>
        <p:spPr>
          <a:xfrm>
            <a:off x="0" y="0"/>
            <a:ext cx="1306286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24910A2-199D-E764-7546-EC05BE50C242}"/>
              </a:ext>
            </a:extLst>
          </p:cNvPr>
          <p:cNvSpPr/>
          <p:nvPr/>
        </p:nvSpPr>
        <p:spPr>
          <a:xfrm>
            <a:off x="1306286" y="0"/>
            <a:ext cx="1306286" cy="164592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086BB1F-2C31-A907-1240-A7187CB7DF3B}"/>
              </a:ext>
            </a:extLst>
          </p:cNvPr>
          <p:cNvSpPr/>
          <p:nvPr/>
        </p:nvSpPr>
        <p:spPr>
          <a:xfrm>
            <a:off x="2612571" y="0"/>
            <a:ext cx="1306286" cy="16459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F5BD19D-4F8F-C959-26AD-D325D1763BB5}"/>
              </a:ext>
            </a:extLst>
          </p:cNvPr>
          <p:cNvSpPr/>
          <p:nvPr/>
        </p:nvSpPr>
        <p:spPr>
          <a:xfrm>
            <a:off x="3918857" y="0"/>
            <a:ext cx="1306286" cy="16459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027914F-314F-8F66-14AC-B11321AAA6A2}"/>
              </a:ext>
            </a:extLst>
          </p:cNvPr>
          <p:cNvSpPr/>
          <p:nvPr/>
        </p:nvSpPr>
        <p:spPr>
          <a:xfrm>
            <a:off x="5225143" y="0"/>
            <a:ext cx="1306286" cy="1645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60A1B953-C6E1-EEBE-A514-C6AB2558E5F0}"/>
              </a:ext>
            </a:extLst>
          </p:cNvPr>
          <p:cNvSpPr/>
          <p:nvPr/>
        </p:nvSpPr>
        <p:spPr>
          <a:xfrm>
            <a:off x="6531429" y="0"/>
            <a:ext cx="1306286" cy="1645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CE902962-1F75-60EE-3C6F-288A5FD517AC}"/>
              </a:ext>
            </a:extLst>
          </p:cNvPr>
          <p:cNvSpPr/>
          <p:nvPr/>
        </p:nvSpPr>
        <p:spPr>
          <a:xfrm>
            <a:off x="7837714" y="0"/>
            <a:ext cx="1306286" cy="16459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3A984438-60CA-EF62-7BF4-58DF7BD71CA7}"/>
              </a:ext>
            </a:extLst>
          </p:cNvPr>
          <p:cNvSpPr/>
          <p:nvPr/>
        </p:nvSpPr>
        <p:spPr>
          <a:xfrm>
            <a:off x="11887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Sharable Resources…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8">
            <a:extLst>
              <a:ext uri="{FF2B5EF4-FFF2-40B4-BE49-F238E27FC236}">
                <a16:creationId xmlns:a16="http://schemas.microsoft.com/office/drawing/2014/main" id="{735D9A1D-ACEF-B4AC-0FF3-0F6B4DE66CEB}"/>
              </a:ext>
            </a:extLst>
          </p:cNvPr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46349B9B-37B4-5F14-C017-8569B88C1F20}"/>
              </a:ext>
            </a:extLst>
          </p:cNvPr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hape 40">
            <a:extLst>
              <a:ext uri="{FF2B5EF4-FFF2-40B4-BE49-F238E27FC236}">
                <a16:creationId xmlns:a16="http://schemas.microsoft.com/office/drawing/2014/main" id="{6BE0E2E5-CA3F-3B6D-EC02-99862A6981ED}"/>
              </a:ext>
            </a:extLst>
          </p:cNvPr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1">
            <a:extLst>
              <a:ext uri="{FF2B5EF4-FFF2-40B4-BE49-F238E27FC236}">
                <a16:creationId xmlns:a16="http://schemas.microsoft.com/office/drawing/2014/main" id="{A6392C93-8369-47FF-07ED-3F301D7E3C9D}"/>
              </a:ext>
            </a:extLst>
          </p:cNvPr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2">
            <a:extLst>
              <a:ext uri="{FF2B5EF4-FFF2-40B4-BE49-F238E27FC236}">
                <a16:creationId xmlns:a16="http://schemas.microsoft.com/office/drawing/2014/main" id="{2BC0CE13-F411-2910-6415-7B5E9E268E7B}"/>
              </a:ext>
            </a:extLst>
          </p:cNvPr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3">
            <a:extLst>
              <a:ext uri="{FF2B5EF4-FFF2-40B4-BE49-F238E27FC236}">
                <a16:creationId xmlns:a16="http://schemas.microsoft.com/office/drawing/2014/main" id="{35F39171-25A6-78BF-EEC0-772D8D3E228D}"/>
              </a:ext>
            </a:extLst>
          </p:cNvPr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hape 44">
            <a:extLst>
              <a:ext uri="{FF2B5EF4-FFF2-40B4-BE49-F238E27FC236}">
                <a16:creationId xmlns:a16="http://schemas.microsoft.com/office/drawing/2014/main" id="{90D1D5D6-8ACC-171F-CF05-E8B557305D89}"/>
              </a:ext>
            </a:extLst>
          </p:cNvPr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13">
            <a:extLst>
              <a:ext uri="{FF2B5EF4-FFF2-40B4-BE49-F238E27FC236}">
                <a16:creationId xmlns:a16="http://schemas.microsoft.com/office/drawing/2014/main" id="{F09371DD-B86C-AA96-AF87-883C111A9CD4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            Dr Chloe Farahar  |  Aucademy CIC</a:t>
            </a:r>
          </a:p>
        </p:txBody>
      </p:sp>
      <p:pic>
        <p:nvPicPr>
          <p:cNvPr id="49" name="Image 0" descr="preencoded.png">
            <a:extLst>
              <a:ext uri="{FF2B5EF4-FFF2-40B4-BE49-F238E27FC236}">
                <a16:creationId xmlns:a16="http://schemas.microsoft.com/office/drawing/2014/main" id="{4C07BAA9-2FF5-AD62-5140-4A2DAA70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5" y="283464"/>
            <a:ext cx="64008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2FC43-B255-BC0D-FA77-25780DCF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2" y="1120648"/>
            <a:ext cx="3364992" cy="3364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820AA3-05E7-DBD4-89D1-46B9E89EE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965" y="988583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4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2D1B69"/>
          </a:solidFill>
          <a:ln w="12700">
            <a:solidFill>
              <a:srgbClr val="2D1B69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0" name="Text 8"/>
          <p:cNvSpPr/>
          <p:nvPr/>
        </p:nvSpPr>
        <p:spPr>
          <a:xfrm>
            <a:off x="365760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Important Distinction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274320" y="1143000"/>
            <a:ext cx="3644537" cy="3474720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2" name="Shape 10"/>
          <p:cNvSpPr/>
          <p:nvPr/>
        </p:nvSpPr>
        <p:spPr>
          <a:xfrm>
            <a:off x="274320" y="1143000"/>
            <a:ext cx="3644537" cy="50292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3" name="Text 11"/>
          <p:cNvSpPr/>
          <p:nvPr/>
        </p:nvSpPr>
        <p:spPr>
          <a:xfrm>
            <a:off x="320040" y="1170432"/>
            <a:ext cx="356263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200" dirty="0">
                <a:solidFill>
                  <a:srgbClr val="FFFFFF"/>
                </a:solidFill>
              </a:rPr>
              <a:t>NEURODIVERSITY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57200" y="1737360"/>
            <a:ext cx="3357888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F1035"/>
                </a:solidFill>
              </a:rPr>
              <a:t>A property of groups and populations.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035"/>
                </a:solidFill>
              </a:rPr>
              <a:t>
All humans are part of the neurodiverse tapestry of our species.
</a:t>
            </a:r>
            <a:endParaRPr lang="en-US" sz="1400" dirty="0"/>
          </a:p>
          <a:p>
            <a:pPr marL="0" indent="0" algn="l">
              <a:buNone/>
            </a:pPr>
            <a:r>
              <a:rPr lang="en-US" sz="1400" i="1" dirty="0">
                <a:solidFill>
                  <a:srgbClr val="1F1035"/>
                </a:solidFill>
              </a:rPr>
              <a:t>Think of it like biodiversity – </a:t>
            </a:r>
            <a:r>
              <a:rPr lang="en-US" sz="1400" dirty="0">
                <a:solidFill>
                  <a:srgbClr val="1F1035"/>
                </a:solidFill>
              </a:rPr>
              <a:t>it describes the variation across a whole ecosystem, not an individual organism.
</a:t>
            </a:r>
            <a:r>
              <a:rPr lang="en-US" sz="1400" b="1" dirty="0">
                <a:solidFill>
                  <a:srgbClr val="1F1035"/>
                </a:solidFill>
              </a:rPr>
              <a:t>⚠ You cannot be 'a neurodiverse person' in the same way you cannot 'be biodiversity'.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5225142" y="1143000"/>
            <a:ext cx="3644538" cy="3474720"/>
          </a:xfrm>
          <a:prstGeom prst="rect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6" name="Shape 14"/>
          <p:cNvSpPr/>
          <p:nvPr/>
        </p:nvSpPr>
        <p:spPr>
          <a:xfrm>
            <a:off x="5225142" y="1143000"/>
            <a:ext cx="3644538" cy="50292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7" name="Text 15"/>
          <p:cNvSpPr/>
          <p:nvPr/>
        </p:nvSpPr>
        <p:spPr>
          <a:xfrm>
            <a:off x="5261322" y="1170432"/>
            <a:ext cx="356263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200" dirty="0">
                <a:solidFill>
                  <a:srgbClr val="FFFFFF"/>
                </a:solidFill>
              </a:rPr>
              <a:t>NEURODIVERGENCE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374630" y="1737360"/>
            <a:ext cx="3357889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F1035"/>
                </a:solidFill>
              </a:rPr>
              <a:t>A property of individuals.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035"/>
                </a:solidFill>
              </a:rPr>
              <a:t>
A neurodivergent person is someone whose brain works in ways that differ significantly from what is considered neurotypical or neuronormative.
</a:t>
            </a:r>
            <a:r>
              <a:rPr lang="en-US" sz="1400" i="1" dirty="0">
                <a:solidFill>
                  <a:srgbClr val="1F1035"/>
                </a:solidFill>
              </a:rPr>
              <a:t>Term coined by Kassiane Asasumasu (1999/2000).
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F1035"/>
                </a:solidFill>
              </a:rPr>
              <a:t>Simply put: </a:t>
            </a:r>
            <a:r>
              <a:rPr lang="en-US" sz="1400" dirty="0">
                <a:solidFill>
                  <a:srgbClr val="1F1035"/>
                </a:solidFill>
              </a:rPr>
              <a:t>neurodivergence refers to a person; neurodiversity is a characteristic of a group.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0" name="Shape 18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1" name="Shape 19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2" name="Shape 20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3" name="Shape 21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4" name="Shape 22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5" name="Shape 23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F2E77130-9FB4-BE69-8C7A-9DCD981388B5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415B18-5A87-8F60-3654-40E6701E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85" y="1385996"/>
            <a:ext cx="1984709" cy="1889618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BCF8183B-4296-2EEE-75B3-8AA77AFE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10" y="3401784"/>
            <a:ext cx="1126471" cy="17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65760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Innate Neurodivergence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365760" y="1097280"/>
            <a:ext cx="8412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4B3F72"/>
                </a:solidFill>
              </a:rPr>
              <a:t>Present from birth – a fundamental part of how a person's brain is wired.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274320" y="1536192"/>
            <a:ext cx="4069080" cy="713232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3" name="Shape 11"/>
          <p:cNvSpPr/>
          <p:nvPr/>
        </p:nvSpPr>
        <p:spPr>
          <a:xfrm>
            <a:off x="274320" y="1536192"/>
            <a:ext cx="164592" cy="71323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4" name="Text 12"/>
          <p:cNvSpPr/>
          <p:nvPr/>
        </p:nvSpPr>
        <p:spPr>
          <a:xfrm>
            <a:off x="512064" y="157276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7C3AED"/>
                </a:solidFill>
              </a:rPr>
              <a:t>Autistic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12064" y="1828800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Differences in sensory processing, communication, thinking, and social interaction. A neurodevelopmental identity, not a disorder.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800600" y="1536192"/>
            <a:ext cx="4069080" cy="713232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7" name="Shape 15"/>
          <p:cNvSpPr/>
          <p:nvPr/>
        </p:nvSpPr>
        <p:spPr>
          <a:xfrm>
            <a:off x="4800600" y="1536192"/>
            <a:ext cx="164592" cy="71323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8" name="Text 16"/>
          <p:cNvSpPr/>
          <p:nvPr/>
        </p:nvSpPr>
        <p:spPr>
          <a:xfrm>
            <a:off x="5038344" y="157276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59E0B"/>
                </a:solidFill>
              </a:rPr>
              <a:t>ADHD / Polyennic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38344" y="1828800"/>
            <a:ext cx="3831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Attention works differently – not a deficit, but a different motivational and attentional system driven by interest and novelty.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274320" y="2340864"/>
            <a:ext cx="4069080" cy="713232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1" name="Shape 19"/>
          <p:cNvSpPr/>
          <p:nvPr/>
        </p:nvSpPr>
        <p:spPr>
          <a:xfrm>
            <a:off x="274320" y="2340864"/>
            <a:ext cx="164592" cy="71323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2" name="Text 20"/>
          <p:cNvSpPr/>
          <p:nvPr/>
        </p:nvSpPr>
        <p:spPr>
          <a:xfrm>
            <a:off x="512064" y="237744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891B2"/>
                </a:solidFill>
              </a:rPr>
              <a:t>Dyslexia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12064" y="2633472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A difference in how written language is processed. Often paired with strong verbal reasoning and creative thinking.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4800600" y="2340864"/>
            <a:ext cx="4069080" cy="713232"/>
          </a:xfrm>
          <a:prstGeom prst="rect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5" name="Shape 23"/>
          <p:cNvSpPr/>
          <p:nvPr/>
        </p:nvSpPr>
        <p:spPr>
          <a:xfrm>
            <a:off x="4800600" y="2340864"/>
            <a:ext cx="164592" cy="71323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6" name="Text 24"/>
          <p:cNvSpPr/>
          <p:nvPr/>
        </p:nvSpPr>
        <p:spPr>
          <a:xfrm>
            <a:off x="5038344" y="237744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0B981"/>
                </a:solidFill>
              </a:rPr>
              <a:t>Dyspraxia / DCD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38344" y="2633472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Differences in motor planning and coordination, sometimes affecting sequencing, organisation, and spatial awareness.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274320" y="3145536"/>
            <a:ext cx="4069080" cy="713232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29" name="Shape 27"/>
          <p:cNvSpPr/>
          <p:nvPr/>
        </p:nvSpPr>
        <p:spPr>
          <a:xfrm>
            <a:off x="274320" y="3145536"/>
            <a:ext cx="164592" cy="713232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0" name="Text 28"/>
          <p:cNvSpPr/>
          <p:nvPr/>
        </p:nvSpPr>
        <p:spPr>
          <a:xfrm>
            <a:off x="512064" y="3182112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3F5E"/>
                </a:solidFill>
              </a:rPr>
              <a:t>Dyscalculia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12064" y="3438144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A difference in number processing and mathematical reasoning, distinct from poor maths teaching or low effort.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800600" y="3145536"/>
            <a:ext cx="4069080" cy="713232"/>
          </a:xfrm>
          <a:prstGeom prst="rect">
            <a:avLst/>
          </a:prstGeom>
          <a:solidFill>
            <a:srgbClr val="F5F3FF"/>
          </a:solidFill>
          <a:ln w="12700">
            <a:solidFill>
              <a:srgbClr val="F5F3FF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3" name="Shape 31"/>
          <p:cNvSpPr/>
          <p:nvPr/>
        </p:nvSpPr>
        <p:spPr>
          <a:xfrm>
            <a:off x="4800600" y="3145536"/>
            <a:ext cx="164592" cy="713232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4" name="Text 32"/>
          <p:cNvSpPr/>
          <p:nvPr/>
        </p:nvSpPr>
        <p:spPr>
          <a:xfrm>
            <a:off x="5038344" y="3182112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A855F7"/>
                </a:solidFill>
              </a:rPr>
              <a:t>Tourette's / Tic disorders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038344" y="3438144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Involuntary movements or vocalisations (tics). Highly variable – many people with Tourette's live rich, full lives.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274320" y="3950208"/>
            <a:ext cx="4069080" cy="713232"/>
          </a:xfrm>
          <a:prstGeom prst="rect">
            <a:avLst/>
          </a:prstGeom>
          <a:solidFill>
            <a:srgbClr val="FFFBEB"/>
          </a:solidFill>
          <a:ln w="12700">
            <a:solidFill>
              <a:srgbClr val="FFFBEB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37" name="Shape 35"/>
          <p:cNvSpPr/>
          <p:nvPr/>
        </p:nvSpPr>
        <p:spPr>
          <a:xfrm>
            <a:off x="274320" y="3950208"/>
            <a:ext cx="164592" cy="713232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8" name="Text 36"/>
          <p:cNvSpPr/>
          <p:nvPr/>
        </p:nvSpPr>
        <p:spPr>
          <a:xfrm>
            <a:off x="512064" y="3986784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7706"/>
                </a:solidFill>
              </a:rPr>
              <a:t>Synaesthesia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12064" y="4242816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A blending of senses – for example, hearing music and seeing colour, or reading words and tasting flavours.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4800600" y="3950208"/>
            <a:ext cx="4069080" cy="713232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41" name="Shape 39"/>
          <p:cNvSpPr/>
          <p:nvPr/>
        </p:nvSpPr>
        <p:spPr>
          <a:xfrm>
            <a:off x="4800600" y="3950208"/>
            <a:ext cx="164592" cy="713232"/>
          </a:xfrm>
          <a:prstGeom prst="rect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2" name="Text 40"/>
          <p:cNvSpPr/>
          <p:nvPr/>
        </p:nvSpPr>
        <p:spPr>
          <a:xfrm>
            <a:off x="5038344" y="3986784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</a:rPr>
              <a:t>Congenital Deafness / Blindness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038344" y="4242816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F1035"/>
                </a:solidFill>
              </a:rPr>
              <a:t>From birth, shaping an entirely different sensory world and often a distinct cultural identity.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5" name="Shape 43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6" name="Shape 44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7" name="Shape 45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8" name="Shape 46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9" name="Shape 47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0" name="Shape 48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1" name="Text 13">
            <a:extLst>
              <a:ext uri="{FF2B5EF4-FFF2-40B4-BE49-F238E27FC236}">
                <a16:creationId xmlns:a16="http://schemas.microsoft.com/office/drawing/2014/main" id="{B7BED745-A83A-11D7-673C-2C021368EA88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0" name="Text 8"/>
          <p:cNvSpPr/>
          <p:nvPr/>
        </p:nvSpPr>
        <p:spPr>
          <a:xfrm>
            <a:off x="365760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Acquired Neurodivergence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365760" y="1069467"/>
            <a:ext cx="8412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4B3F72"/>
                </a:solidFill>
              </a:rPr>
              <a:t>Brain differences that develop after birth – through injury, illness, experience, or intensive practice.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274320" y="1508760"/>
            <a:ext cx="8595360" cy="594360"/>
          </a:xfrm>
          <a:prstGeom prst="rect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3" name="Text 11"/>
          <p:cNvSpPr/>
          <p:nvPr/>
        </p:nvSpPr>
        <p:spPr>
          <a:xfrm>
            <a:off x="457200" y="1572768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1F1035"/>
                </a:solidFill>
              </a:rPr>
              <a:t>Neurodivergence is not only something you are born with. Life itself can reshape our experiences of and interactions with the world and others – and this is neither a weakness nor a failure.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74320" y="2212848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5" name="Shape 13"/>
          <p:cNvSpPr/>
          <p:nvPr/>
        </p:nvSpPr>
        <p:spPr>
          <a:xfrm>
            <a:off x="347472" y="2322576"/>
            <a:ext cx="347472" cy="347472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6" name="Text 14"/>
          <p:cNvSpPr/>
          <p:nvPr/>
        </p:nvSpPr>
        <p:spPr>
          <a:xfrm>
            <a:off x="777240" y="2231136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43F5E"/>
                </a:solidFill>
              </a:rPr>
              <a:t>Traumatic Brain Injury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77240" y="2468880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Changes in cognition, memory, personality, or sensory processing following head trauma.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800600" y="2212848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9" name="Shape 17"/>
          <p:cNvSpPr/>
          <p:nvPr/>
        </p:nvSpPr>
        <p:spPr>
          <a:xfrm>
            <a:off x="4873752" y="2322576"/>
            <a:ext cx="347472" cy="347472"/>
          </a:xfrm>
          <a:prstGeom prst="ellipse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0" name="Text 18"/>
          <p:cNvSpPr/>
          <p:nvPr/>
        </p:nvSpPr>
        <p:spPr>
          <a:xfrm>
            <a:off x="5303520" y="2231136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43F5E"/>
                </a:solidFill>
              </a:rPr>
              <a:t>Stroke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303520" y="2468880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Can affect language, movement, memory, and executive function in lasting ways.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274320" y="2871216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3" name="Shape 21"/>
          <p:cNvSpPr/>
          <p:nvPr/>
        </p:nvSpPr>
        <p:spPr>
          <a:xfrm>
            <a:off x="347472" y="2980944"/>
            <a:ext cx="347472" cy="347472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4" name="Text 22"/>
          <p:cNvSpPr/>
          <p:nvPr/>
        </p:nvSpPr>
        <p:spPr>
          <a:xfrm>
            <a:off x="777240" y="2889504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Post-Traumatic Stress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777240" y="3127248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PTS reshapes the nervous system's threat responses, attention, and memory processing.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4800600" y="2871216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7" name="Shape 25"/>
          <p:cNvSpPr/>
          <p:nvPr/>
        </p:nvSpPr>
        <p:spPr>
          <a:xfrm>
            <a:off x="4873752" y="2980944"/>
            <a:ext cx="347472" cy="347472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8" name="Text 26"/>
          <p:cNvSpPr/>
          <p:nvPr/>
        </p:nvSpPr>
        <p:spPr>
          <a:xfrm>
            <a:off x="5303520" y="2889504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91B2"/>
                </a:solidFill>
              </a:rPr>
              <a:t>Acquired Deafness or Vision Loss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303520" y="3127248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Sensory change after birth leads to significant neurological reorganisation.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274320" y="3529584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1" name="Shape 29"/>
          <p:cNvSpPr/>
          <p:nvPr/>
        </p:nvSpPr>
        <p:spPr>
          <a:xfrm>
            <a:off x="347472" y="3639312"/>
            <a:ext cx="347472" cy="34747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2" name="Text 30"/>
          <p:cNvSpPr/>
          <p:nvPr/>
        </p:nvSpPr>
        <p:spPr>
          <a:xfrm>
            <a:off x="777240" y="3547872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0B981"/>
                </a:solidFill>
              </a:rPr>
              <a:t>Chronic Pain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777240" y="3785616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Long-term pain physically changes brain structure and affects cognition and mood.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4800600" y="3529584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5" name="Shape 33"/>
          <p:cNvSpPr/>
          <p:nvPr/>
        </p:nvSpPr>
        <p:spPr>
          <a:xfrm>
            <a:off x="4873752" y="3639312"/>
            <a:ext cx="347472" cy="347472"/>
          </a:xfrm>
          <a:prstGeom prst="ellipse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6" name="Text 34"/>
          <p:cNvSpPr/>
          <p:nvPr/>
        </p:nvSpPr>
        <p:spPr>
          <a:xfrm>
            <a:off x="5303520" y="3547872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97706"/>
                </a:solidFill>
              </a:rPr>
              <a:t>Neurodegenerative Conditions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5303520" y="3785616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Including Parkinson's, MS, and dementia – progressive changes in neurological function.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274320" y="4187952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9" name="Shape 37"/>
          <p:cNvSpPr/>
          <p:nvPr/>
        </p:nvSpPr>
        <p:spPr>
          <a:xfrm>
            <a:off x="347472" y="4297680"/>
            <a:ext cx="347472" cy="347472"/>
          </a:xfrm>
          <a:prstGeom prst="ellipse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0" name="Text 38"/>
          <p:cNvSpPr/>
          <p:nvPr/>
        </p:nvSpPr>
        <p:spPr>
          <a:xfrm>
            <a:off x="777240" y="4206240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55F7"/>
                </a:solidFill>
              </a:rPr>
              <a:t>Depression &amp; Psychosis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777240" y="4443984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Mental health conditions can fundamentally alter perception, cognition, and experience.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4800600" y="4187952"/>
            <a:ext cx="4069080" cy="576072"/>
          </a:xfrm>
          <a:prstGeom prst="rect">
            <a:avLst/>
          </a:prstGeom>
          <a:solidFill>
            <a:srgbClr val="F8F4FF"/>
          </a:solidFill>
          <a:ln w="12700">
            <a:solidFill>
              <a:srgbClr val="F8F4FF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3" name="Shape 41"/>
          <p:cNvSpPr/>
          <p:nvPr/>
        </p:nvSpPr>
        <p:spPr>
          <a:xfrm>
            <a:off x="4873752" y="4297680"/>
            <a:ext cx="347472" cy="34747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4" name="Text 42"/>
          <p:cNvSpPr/>
          <p:nvPr/>
        </p:nvSpPr>
        <p:spPr>
          <a:xfrm>
            <a:off x="5303520" y="4206240"/>
            <a:ext cx="3493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59E0B"/>
                </a:solidFill>
              </a:rPr>
              <a:t>Meditation Practice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5303520" y="4443984"/>
            <a:ext cx="34930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035"/>
                </a:solidFill>
              </a:rPr>
              <a:t>Intensive practice changes brainwave patterns and sensory processing – acquired neurodivergence!</a:t>
            </a:r>
            <a:endParaRPr lang="en-US" sz="1100" dirty="0"/>
          </a:p>
        </p:txBody>
      </p:sp>
      <p:sp>
        <p:nvSpPr>
          <p:cNvPr id="46" name="Shape 44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7" name="Shape 45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8" name="Shape 46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9" name="Shape 47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0" name="Shape 48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1" name="Shape 49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2" name="Shape 50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3" name="Text 13">
            <a:extLst>
              <a:ext uri="{FF2B5EF4-FFF2-40B4-BE49-F238E27FC236}">
                <a16:creationId xmlns:a16="http://schemas.microsoft.com/office/drawing/2014/main" id="{12D330F3-C88E-1B75-49FB-E6222402AF41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Being Autistic</a:t>
            </a:r>
            <a:endParaRPr lang="en-US" sz="2600" dirty="0"/>
          </a:p>
        </p:txBody>
      </p:sp>
      <p:sp>
        <p:nvSpPr>
          <p:cNvPr id="12" name="Shape 9"/>
          <p:cNvSpPr/>
          <p:nvPr/>
        </p:nvSpPr>
        <p:spPr>
          <a:xfrm>
            <a:off x="274320" y="1097280"/>
            <a:ext cx="8595360" cy="640080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3" name="Text 10"/>
          <p:cNvSpPr/>
          <p:nvPr/>
        </p:nvSpPr>
        <p:spPr>
          <a:xfrm>
            <a:off x="457200" y="1161288"/>
            <a:ext cx="832104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Autistic</a:t>
            </a:r>
            <a:r>
              <a:rPr lang="en-US" sz="1400" dirty="0">
                <a:solidFill>
                  <a:srgbClr val="1F1035"/>
                </a:solidFill>
              </a:rPr>
              <a:t> people have a neurodevelopmental difference – Autistic brains work differently to non-Autistic brains. </a:t>
            </a:r>
            <a:r>
              <a:rPr lang="en-US" sz="1400" b="1" dirty="0">
                <a:solidFill>
                  <a:srgbClr val="1F1035"/>
                </a:solidFill>
              </a:rPr>
              <a:t>There is no one way to be Autistic.</a:t>
            </a:r>
            <a:r>
              <a:rPr lang="en-US" sz="1050" i="1" dirty="0">
                <a:solidFill>
                  <a:srgbClr val="4B3F72"/>
                </a:solidFill>
              </a:rPr>
              <a:t> (Autistic Self Advocacy Network, 2020)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274320" y="1828800"/>
            <a:ext cx="4069080" cy="841248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5" name="Text 12"/>
          <p:cNvSpPr/>
          <p:nvPr/>
        </p:nvSpPr>
        <p:spPr>
          <a:xfrm>
            <a:off x="420624" y="184708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Sensory world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20624" y="212140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Often processes sensory input very differently – sounds, textures, lights, smells may be experienced more intensely or in entirely different ways.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274320" y="2761488"/>
            <a:ext cx="4069080" cy="841248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8" name="Text 15"/>
          <p:cNvSpPr/>
          <p:nvPr/>
        </p:nvSpPr>
        <p:spPr>
          <a:xfrm>
            <a:off x="420624" y="277977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Monotropism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420624" y="3054096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A tendency to focus deeply on one thing at a time – like a powerful spotlight rather than a diffused lamp. This creates expertise, passion, and depth.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274320" y="3694176"/>
            <a:ext cx="4069080" cy="841248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1" name="Text 18"/>
          <p:cNvSpPr/>
          <p:nvPr/>
        </p:nvSpPr>
        <p:spPr>
          <a:xfrm>
            <a:off x="420624" y="3712464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Bottom-up processing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420624" y="3986784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Starting with details and building to the 'big picture', rather than the top-down processing typical of non-Autistic people.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4800600" y="1828800"/>
            <a:ext cx="4069080" cy="841248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4" name="Text 21"/>
          <p:cNvSpPr/>
          <p:nvPr/>
        </p:nvSpPr>
        <p:spPr>
          <a:xfrm>
            <a:off x="4956048" y="184708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Communication differences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956048" y="212140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Not deficits – differences. Autistic communication is direct, detailed, and honest. The 'double empathy problem' (Milton) reminds us this is a two-way gap.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4800600" y="2761488"/>
            <a:ext cx="4069080" cy="841248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7" name="Text 24"/>
          <p:cNvSpPr/>
          <p:nvPr/>
        </p:nvSpPr>
        <p:spPr>
          <a:xfrm>
            <a:off x="4956048" y="277977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Autistic ≠ distress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4956048" y="3054096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Being Autistic is not the same as suffering. Distress arises from environments that do not accommodate Autistic ways of being – not from autism itself.</a:t>
            </a:r>
            <a:endParaRPr lang="en-US" sz="1200" dirty="0"/>
          </a:p>
        </p:txBody>
      </p:sp>
      <p:sp>
        <p:nvSpPr>
          <p:cNvPr id="29" name="Shape 26"/>
          <p:cNvSpPr/>
          <p:nvPr/>
        </p:nvSpPr>
        <p:spPr>
          <a:xfrm>
            <a:off x="4800600" y="3694176"/>
            <a:ext cx="4069080" cy="841248"/>
          </a:xfrm>
          <a:prstGeom prst="rect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0" name="Text 27"/>
          <p:cNvSpPr/>
          <p:nvPr/>
        </p:nvSpPr>
        <p:spPr>
          <a:xfrm>
            <a:off x="4956048" y="3712464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C3AED"/>
                </a:solidFill>
              </a:rPr>
              <a:t>Masking costs</a:t>
            </a: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4956048" y="3986784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035"/>
                </a:solidFill>
              </a:rPr>
              <a:t>Unconsciously suppressing natural Autistic traits to meet neurotypical expectations is exhausting and harmful. It leads to burnout, anxiety, loss of identity, and for many, suicidality.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274320" y="4645152"/>
            <a:ext cx="8595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7C3AED"/>
                </a:solidFill>
              </a:rPr>
              <a:t>Always use identity-first language: Autistic person, not 'person with autism'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4" name="Shape 31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5" name="Shape 32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6" name="Shape 33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7" name="Shape 34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8" name="Shape 35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9" name="Shape 36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0" name="Text 13">
            <a:extLst>
              <a:ext uri="{FF2B5EF4-FFF2-40B4-BE49-F238E27FC236}">
                <a16:creationId xmlns:a16="http://schemas.microsoft.com/office/drawing/2014/main" id="{B3F27DC5-A77E-AA97-E53A-56C06DE1FD36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65760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ADHD – or Polyennic Minds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274320" y="1097280"/>
            <a:ext cx="8595360" cy="621792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2" name="Text 10"/>
          <p:cNvSpPr/>
          <p:nvPr/>
        </p:nvSpPr>
        <p:spPr>
          <a:xfrm>
            <a:off x="457200" y="1161288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035"/>
                </a:solidFill>
              </a:rPr>
              <a:t>'Attention Deficit Hyperactivity Disorder' is a misleading name. </a:t>
            </a:r>
            <a:r>
              <a:rPr lang="en-US" sz="1400" dirty="0">
                <a:solidFill>
                  <a:srgbClr val="1F1035"/>
                </a:solidFill>
              </a:rPr>
              <a:t>The attention is not missing – it is </a:t>
            </a:r>
            <a:r>
              <a:rPr lang="en-US" sz="1400" b="1" i="1" dirty="0">
                <a:solidFill>
                  <a:srgbClr val="1F1035"/>
                </a:solidFill>
              </a:rPr>
              <a:t>everywhere at once</a:t>
            </a:r>
            <a:r>
              <a:rPr lang="en-US" sz="1400" dirty="0">
                <a:solidFill>
                  <a:srgbClr val="1F1035"/>
                </a:solidFill>
              </a:rPr>
              <a:t>. Polyennic (from Greek: many thoughts) is a more accurate framing.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274320" y="1847088"/>
            <a:ext cx="4023360" cy="1261872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4" name="Shape 12"/>
          <p:cNvSpPr/>
          <p:nvPr/>
        </p:nvSpPr>
        <p:spPr>
          <a:xfrm>
            <a:off x="274320" y="1847088"/>
            <a:ext cx="4023360" cy="329184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5" name="Text 13"/>
          <p:cNvSpPr/>
          <p:nvPr/>
        </p:nvSpPr>
        <p:spPr>
          <a:xfrm>
            <a:off x="365760" y="190195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Attention is different, not absent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5760" y="2231136"/>
            <a:ext cx="3840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Polyennic people give intense, deep attention to things that interest them – hyperfocus is real. The challenge is attention regulation, not absence.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800600" y="1847088"/>
            <a:ext cx="4023360" cy="1261872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18" name="Shape 16"/>
          <p:cNvSpPr/>
          <p:nvPr/>
        </p:nvSpPr>
        <p:spPr>
          <a:xfrm>
            <a:off x="4800600" y="1847088"/>
            <a:ext cx="4023360" cy="329184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19" name="Text 17"/>
          <p:cNvSpPr/>
          <p:nvPr/>
        </p:nvSpPr>
        <p:spPr>
          <a:xfrm>
            <a:off x="4892040" y="190195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Dopamine-driven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892040" y="2231136"/>
            <a:ext cx="3840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The brain is wired to seek novelty, interest, challenge, and urgency. Tasks without these qualities are genuinely harder – not a character flaw.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274320" y="3264408"/>
            <a:ext cx="4023360" cy="1261872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22" name="Shape 20"/>
          <p:cNvSpPr/>
          <p:nvPr/>
        </p:nvSpPr>
        <p:spPr>
          <a:xfrm>
            <a:off x="274320" y="3264408"/>
            <a:ext cx="4023360" cy="329184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3" name="Text 21"/>
          <p:cNvSpPr/>
          <p:nvPr/>
        </p:nvSpPr>
        <p:spPr>
          <a:xfrm>
            <a:off x="365760" y="331927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Executive function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65760" y="3648456"/>
            <a:ext cx="3840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Planning, starting, stopping, and switching tasks can be genuinely difficult. This is neurological, not laziness.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4800600" y="3264408"/>
            <a:ext cx="4023360" cy="1261872"/>
          </a:xfrm>
          <a:prstGeom prst="rect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/>
          </a:p>
        </p:txBody>
      </p:sp>
      <p:sp>
        <p:nvSpPr>
          <p:cNvPr id="26" name="Shape 24"/>
          <p:cNvSpPr/>
          <p:nvPr/>
        </p:nvSpPr>
        <p:spPr>
          <a:xfrm>
            <a:off x="4800600" y="3264408"/>
            <a:ext cx="4023360" cy="32918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27" name="Text 25"/>
          <p:cNvSpPr/>
          <p:nvPr/>
        </p:nvSpPr>
        <p:spPr>
          <a:xfrm>
            <a:off x="4892040" y="331927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Rejection sensitivity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4892040" y="3648456"/>
            <a:ext cx="3840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1035"/>
                </a:solidFill>
              </a:rPr>
              <a:t>Many Polyennic people experience RSD (Rejection Sensitive Dysphoria) – intense emotional responses to perceived criticism or failure, likely due to real experiences of being rejected.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0" name="Shape 28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1" name="Shape 29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2" name="Shape 30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3" name="Shape 31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4" name="Shape 32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5" name="Shape 33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000"/>
          </a:p>
        </p:txBody>
      </p:sp>
      <p:sp>
        <p:nvSpPr>
          <p:cNvPr id="36" name="Text 13">
            <a:extLst>
              <a:ext uri="{FF2B5EF4-FFF2-40B4-BE49-F238E27FC236}">
                <a16:creationId xmlns:a16="http://schemas.microsoft.com/office/drawing/2014/main" id="{CB04BC91-FA6D-FF4D-F23C-FC09E29C33DF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06286" cy="10972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3" name="Shape 1"/>
          <p:cNvSpPr/>
          <p:nvPr/>
        </p:nvSpPr>
        <p:spPr>
          <a:xfrm>
            <a:off x="1306286" y="0"/>
            <a:ext cx="1306286" cy="10972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4" name="Shape 2"/>
          <p:cNvSpPr/>
          <p:nvPr/>
        </p:nvSpPr>
        <p:spPr>
          <a:xfrm>
            <a:off x="2612571" y="0"/>
            <a:ext cx="1306286" cy="1097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5" name="Shape 3"/>
          <p:cNvSpPr/>
          <p:nvPr/>
        </p:nvSpPr>
        <p:spPr>
          <a:xfrm>
            <a:off x="3918857" y="0"/>
            <a:ext cx="1306286" cy="10972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6" name="Shape 4"/>
          <p:cNvSpPr/>
          <p:nvPr/>
        </p:nvSpPr>
        <p:spPr>
          <a:xfrm>
            <a:off x="5225143" y="0"/>
            <a:ext cx="1306286" cy="10972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7" name="Shape 5"/>
          <p:cNvSpPr/>
          <p:nvPr/>
        </p:nvSpPr>
        <p:spPr>
          <a:xfrm>
            <a:off x="6531429" y="0"/>
            <a:ext cx="1306286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8" name="Shape 6"/>
          <p:cNvSpPr/>
          <p:nvPr/>
        </p:nvSpPr>
        <p:spPr>
          <a:xfrm>
            <a:off x="7837714" y="0"/>
            <a:ext cx="1306286" cy="10972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9" name="Shape 7"/>
          <p:cNvSpPr/>
          <p:nvPr/>
        </p:nvSpPr>
        <p:spPr>
          <a:xfrm>
            <a:off x="0" y="109728"/>
            <a:ext cx="9144000" cy="868680"/>
          </a:xfrm>
          <a:prstGeom prst="rect">
            <a:avLst/>
          </a:prstGeom>
          <a:solidFill>
            <a:srgbClr val="2D1B69"/>
          </a:solidFill>
          <a:ln w="12700">
            <a:solidFill>
              <a:srgbClr val="2D1B69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4592"/>
            <a:ext cx="640080" cy="6400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05840" y="16459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Spiky Profiles: Strengths AND Challenges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320040" y="1097280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B3F72"/>
                </a:solidFill>
              </a:rPr>
              <a:t>Every neurodivergent person – indeed, every person – has a unique combination of strengths and difficulties. This is a spiky profile.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74320" y="1572768"/>
            <a:ext cx="3931920" cy="2680656"/>
          </a:xfrm>
          <a:prstGeom prst="rect">
            <a:avLst/>
          </a:prstGeom>
          <a:solidFill>
            <a:srgbClr val="FFE4E6"/>
          </a:solidFill>
          <a:ln w="12700">
            <a:solidFill>
              <a:srgbClr val="FFE4E6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4" name="Shape 11"/>
          <p:cNvSpPr/>
          <p:nvPr/>
        </p:nvSpPr>
        <p:spPr>
          <a:xfrm>
            <a:off x="274320" y="1572768"/>
            <a:ext cx="3931920" cy="365760"/>
          </a:xfrm>
          <a:prstGeom prst="rect">
            <a:avLst/>
          </a:prstGeom>
          <a:solidFill>
            <a:srgbClr val="F43F5E"/>
          </a:solidFill>
          <a:ln w="12700">
            <a:solidFill>
              <a:srgbClr val="F43F5E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5" name="Text 12"/>
          <p:cNvSpPr/>
          <p:nvPr/>
        </p:nvSpPr>
        <p:spPr>
          <a:xfrm>
            <a:off x="365760" y="1609344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❌  The myth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11480" y="2011679"/>
            <a:ext cx="3657600" cy="2206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1035"/>
                </a:solidFill>
              </a:rPr>
              <a:t>The 'spectrum' is a straight line from 'mild' to 'severe'. A person is either 'high-functioning' or 'low-functioning'.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1035"/>
                </a:solidFill>
              </a:rPr>
              <a:t>This is harmful. It flattens complexity, denies support to those labelled 'high-functioning', and denies capability to those labelled 'low-functioning'.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937760" y="1572768"/>
            <a:ext cx="3931920" cy="2645549"/>
          </a:xfrm>
          <a:prstGeom prst="rect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/>
          </a:p>
        </p:txBody>
      </p:sp>
      <p:sp>
        <p:nvSpPr>
          <p:cNvPr id="18" name="Shape 15"/>
          <p:cNvSpPr/>
          <p:nvPr/>
        </p:nvSpPr>
        <p:spPr>
          <a:xfrm>
            <a:off x="4937760" y="1572768"/>
            <a:ext cx="3931920" cy="36576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19" name="Text 16"/>
          <p:cNvSpPr/>
          <p:nvPr/>
        </p:nvSpPr>
        <p:spPr>
          <a:xfrm>
            <a:off x="5029200" y="1609344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✓  The reality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074920" y="2011680"/>
            <a:ext cx="3657600" cy="21777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1035"/>
                </a:solidFill>
              </a:rPr>
              <a:t>A neurodivergent profile is multi-dimensional – with strengths in some areas, challenges in others, and everything changing over time and context.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1035"/>
                </a:solidFill>
              </a:rPr>
              <a:t>The 'rainbow sausage' (Dr Chloe Farahar): our profiles are not static lines but dynamic, ever-changing shapes across time and environment.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0" y="4846320"/>
            <a:ext cx="1306286" cy="29260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2" name="Shape 19"/>
          <p:cNvSpPr/>
          <p:nvPr/>
        </p:nvSpPr>
        <p:spPr>
          <a:xfrm>
            <a:off x="1306286" y="4846320"/>
            <a:ext cx="1306286" cy="2926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3" name="Shape 20"/>
          <p:cNvSpPr/>
          <p:nvPr/>
        </p:nvSpPr>
        <p:spPr>
          <a:xfrm>
            <a:off x="2612571" y="4846320"/>
            <a:ext cx="1306286" cy="2926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4" name="Shape 21"/>
          <p:cNvSpPr/>
          <p:nvPr/>
        </p:nvSpPr>
        <p:spPr>
          <a:xfrm>
            <a:off x="3918857" y="4846320"/>
            <a:ext cx="1306286" cy="292608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5" name="Shape 22"/>
          <p:cNvSpPr/>
          <p:nvPr/>
        </p:nvSpPr>
        <p:spPr>
          <a:xfrm>
            <a:off x="5225143" y="4846320"/>
            <a:ext cx="1306286" cy="2926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6" name="Shape 23"/>
          <p:cNvSpPr/>
          <p:nvPr/>
        </p:nvSpPr>
        <p:spPr>
          <a:xfrm>
            <a:off x="6531429" y="4846320"/>
            <a:ext cx="1306286" cy="29260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7" name="Shape 24"/>
          <p:cNvSpPr/>
          <p:nvPr/>
        </p:nvSpPr>
        <p:spPr>
          <a:xfrm>
            <a:off x="7837714" y="4846320"/>
            <a:ext cx="1306286" cy="292608"/>
          </a:xfrm>
          <a:prstGeom prst="rect">
            <a:avLst/>
          </a:prstGeom>
          <a:solidFill>
            <a:srgbClr val="A855F7"/>
          </a:solidFill>
          <a:ln w="12700">
            <a:solidFill>
              <a:srgbClr val="A855F7"/>
            </a:solidFill>
            <a:prstDash val="solid"/>
          </a:ln>
        </p:spPr>
        <p:txBody>
          <a:bodyPr/>
          <a:lstStyle/>
          <a:p>
            <a:endParaRPr lang="en-GB" sz="2400"/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B950ED6F-BE71-527D-EB11-94FE6BC7D0D0}"/>
              </a:ext>
            </a:extLst>
          </p:cNvPr>
          <p:cNvSpPr/>
          <p:nvPr/>
        </p:nvSpPr>
        <p:spPr>
          <a:xfrm>
            <a:off x="172122" y="4811806"/>
            <a:ext cx="7574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chemeClr val="bg1"/>
                </a:solidFill>
              </a:rPr>
              <a:t>Copyright             Dr Chloe Farahar  |  Aucademy CIC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98D0C-819A-D738-D482-95770D17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85" b="46444"/>
          <a:stretch>
            <a:fillRect/>
          </a:stretch>
        </p:blipFill>
        <p:spPr>
          <a:xfrm>
            <a:off x="-5664" y="346854"/>
            <a:ext cx="5378266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D6BE4-FB46-90BA-1207-0A40A803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00"/>
          <a:stretch>
            <a:fillRect/>
          </a:stretch>
        </p:blipFill>
        <p:spPr>
          <a:xfrm>
            <a:off x="4199353" y="1987741"/>
            <a:ext cx="4972052" cy="2983231"/>
          </a:xfrm>
          <a:prstGeom prst="rect">
            <a:avLst/>
          </a:prstGeom>
        </p:spPr>
      </p:pic>
      <p:pic>
        <p:nvPicPr>
          <p:cNvPr id="5" name="Picture 2" descr="A poster with text and images of vegetables&#10;&#10;Description automatically generated with medium confidence">
            <a:extLst>
              <a:ext uri="{FF2B5EF4-FFF2-40B4-BE49-F238E27FC236}">
                <a16:creationId xmlns:a16="http://schemas.microsoft.com/office/drawing/2014/main" id="{51A08562-47CB-D159-3109-BFD0E820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63552"/>
            <a:ext cx="4058197" cy="162327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AF21CD-A2FA-7B64-8D3D-83F71AED73E2}"/>
              </a:ext>
            </a:extLst>
          </p:cNvPr>
          <p:cNvGrpSpPr/>
          <p:nvPr/>
        </p:nvGrpSpPr>
        <p:grpSpPr>
          <a:xfrm>
            <a:off x="5786103" y="346854"/>
            <a:ext cx="2971800" cy="1453120"/>
            <a:chOff x="4856071" y="160020"/>
            <a:chExt cx="2971800" cy="14531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C8F6E2-E4F3-23F0-CB93-3DAB350730F4}"/>
                </a:ext>
              </a:extLst>
            </p:cNvPr>
            <p:cNvSpPr/>
            <p:nvPr/>
          </p:nvSpPr>
          <p:spPr>
            <a:xfrm>
              <a:off x="4856071" y="160020"/>
              <a:ext cx="2971800" cy="1453120"/>
            </a:xfrm>
            <a:prstGeom prst="rect">
              <a:avLst/>
            </a:prstGeom>
            <a:solidFill>
              <a:srgbClr val="FCD9D3"/>
            </a:solidFill>
            <a:ln>
              <a:solidFill>
                <a:srgbClr val="FDDA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749F83-6855-1533-9D72-7D478179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0519" b="86625"/>
            <a:stretch>
              <a:fillRect/>
            </a:stretch>
          </p:blipFill>
          <p:spPr>
            <a:xfrm>
              <a:off x="5031443" y="424814"/>
              <a:ext cx="1047750" cy="8991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FB424C-3E50-8A01-4A27-9293844E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716" b="86115"/>
            <a:stretch>
              <a:fillRect/>
            </a:stretch>
          </p:blipFill>
          <p:spPr>
            <a:xfrm>
              <a:off x="6433875" y="407669"/>
              <a:ext cx="1252261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80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2723</Words>
  <Application>Microsoft Office PowerPoint</Application>
  <PresentationFormat>On-screen Show (16:9)</PresentationFormat>
  <Paragraphs>280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Neurodiversity Celebration Week</dc:title>
  <dc:subject>PptxGenJS Presentation</dc:subject>
  <dc:creator>Dr Chloe Farahar / Aucademy CIC</dc:creator>
  <cp:lastModifiedBy>Dr Chloe Farahar</cp:lastModifiedBy>
  <cp:revision>2</cp:revision>
  <dcterms:created xsi:type="dcterms:W3CDTF">2026-03-18T14:35:34Z</dcterms:created>
  <dcterms:modified xsi:type="dcterms:W3CDTF">2026-03-18T17:19:19Z</dcterms:modified>
</cp:coreProperties>
</file>