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7" r:id="rId3"/>
    <p:sldId id="258" r:id="rId4"/>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87" d="100"/>
          <a:sy n="87" d="100"/>
        </p:scale>
        <p:origin x="1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7299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A0A2E"/>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306286" cy="91440"/>
          </a:xfrm>
          <a:prstGeom prst="rect">
            <a:avLst/>
          </a:prstGeom>
          <a:solidFill>
            <a:srgbClr val="EF4444"/>
          </a:solidFill>
          <a:ln w="12700">
            <a:solidFill>
              <a:srgbClr val="EF4444"/>
            </a:solidFill>
            <a:prstDash val="solid"/>
          </a:ln>
        </p:spPr>
        <p:txBody>
          <a:bodyPr/>
          <a:lstStyle/>
          <a:p>
            <a:endParaRPr lang="en-GB" sz="2400"/>
          </a:p>
        </p:txBody>
      </p:sp>
      <p:sp>
        <p:nvSpPr>
          <p:cNvPr id="3" name="Shape 1"/>
          <p:cNvSpPr/>
          <p:nvPr/>
        </p:nvSpPr>
        <p:spPr>
          <a:xfrm>
            <a:off x="1306286" y="0"/>
            <a:ext cx="1306286" cy="91440"/>
          </a:xfrm>
          <a:prstGeom prst="rect">
            <a:avLst/>
          </a:prstGeom>
          <a:solidFill>
            <a:srgbClr val="F97316"/>
          </a:solidFill>
          <a:ln w="12700">
            <a:solidFill>
              <a:srgbClr val="F97316"/>
            </a:solidFill>
            <a:prstDash val="solid"/>
          </a:ln>
        </p:spPr>
        <p:txBody>
          <a:bodyPr/>
          <a:lstStyle/>
          <a:p>
            <a:endParaRPr lang="en-GB" sz="2400"/>
          </a:p>
        </p:txBody>
      </p:sp>
      <p:sp>
        <p:nvSpPr>
          <p:cNvPr id="4" name="Shape 2"/>
          <p:cNvSpPr/>
          <p:nvPr/>
        </p:nvSpPr>
        <p:spPr>
          <a:xfrm>
            <a:off x="2612571" y="0"/>
            <a:ext cx="1306286" cy="91440"/>
          </a:xfrm>
          <a:prstGeom prst="rect">
            <a:avLst/>
          </a:prstGeom>
          <a:solidFill>
            <a:srgbClr val="F59E0B"/>
          </a:solidFill>
          <a:ln w="12700">
            <a:solidFill>
              <a:srgbClr val="F59E0B"/>
            </a:solidFill>
            <a:prstDash val="solid"/>
          </a:ln>
        </p:spPr>
        <p:txBody>
          <a:bodyPr/>
          <a:lstStyle/>
          <a:p>
            <a:endParaRPr lang="en-GB" sz="2400"/>
          </a:p>
        </p:txBody>
      </p:sp>
      <p:sp>
        <p:nvSpPr>
          <p:cNvPr id="5" name="Shape 3"/>
          <p:cNvSpPr/>
          <p:nvPr/>
        </p:nvSpPr>
        <p:spPr>
          <a:xfrm>
            <a:off x="3918857" y="0"/>
            <a:ext cx="1306286" cy="91440"/>
          </a:xfrm>
          <a:prstGeom prst="rect">
            <a:avLst/>
          </a:prstGeom>
          <a:solidFill>
            <a:srgbClr val="10B981"/>
          </a:solidFill>
          <a:ln w="12700">
            <a:solidFill>
              <a:srgbClr val="10B981"/>
            </a:solidFill>
            <a:prstDash val="solid"/>
          </a:ln>
        </p:spPr>
        <p:txBody>
          <a:bodyPr/>
          <a:lstStyle/>
          <a:p>
            <a:endParaRPr lang="en-GB" sz="2400"/>
          </a:p>
        </p:txBody>
      </p:sp>
      <p:sp>
        <p:nvSpPr>
          <p:cNvPr id="6" name="Shape 4"/>
          <p:cNvSpPr/>
          <p:nvPr/>
        </p:nvSpPr>
        <p:spPr>
          <a:xfrm>
            <a:off x="5225143" y="0"/>
            <a:ext cx="1306286" cy="91440"/>
          </a:xfrm>
          <a:prstGeom prst="rect">
            <a:avLst/>
          </a:prstGeom>
          <a:solidFill>
            <a:srgbClr val="0891B2"/>
          </a:solidFill>
          <a:ln w="12700">
            <a:solidFill>
              <a:srgbClr val="0891B2"/>
            </a:solidFill>
            <a:prstDash val="solid"/>
          </a:ln>
        </p:spPr>
        <p:txBody>
          <a:bodyPr/>
          <a:lstStyle/>
          <a:p>
            <a:endParaRPr lang="en-GB" sz="2400"/>
          </a:p>
        </p:txBody>
      </p:sp>
      <p:sp>
        <p:nvSpPr>
          <p:cNvPr id="7" name="Shape 5"/>
          <p:cNvSpPr/>
          <p:nvPr/>
        </p:nvSpPr>
        <p:spPr>
          <a:xfrm>
            <a:off x="6531429" y="0"/>
            <a:ext cx="1306286" cy="91440"/>
          </a:xfrm>
          <a:prstGeom prst="rect">
            <a:avLst/>
          </a:prstGeom>
          <a:solidFill>
            <a:srgbClr val="7C3AED"/>
          </a:solidFill>
          <a:ln w="12700">
            <a:solidFill>
              <a:srgbClr val="7C3AED"/>
            </a:solidFill>
            <a:prstDash val="solid"/>
          </a:ln>
        </p:spPr>
        <p:txBody>
          <a:bodyPr/>
          <a:lstStyle/>
          <a:p>
            <a:endParaRPr lang="en-GB" sz="2400"/>
          </a:p>
        </p:txBody>
      </p:sp>
      <p:sp>
        <p:nvSpPr>
          <p:cNvPr id="8" name="Shape 6"/>
          <p:cNvSpPr/>
          <p:nvPr/>
        </p:nvSpPr>
        <p:spPr>
          <a:xfrm>
            <a:off x="7837714" y="0"/>
            <a:ext cx="1306286" cy="91440"/>
          </a:xfrm>
          <a:prstGeom prst="rect">
            <a:avLst/>
          </a:prstGeom>
          <a:solidFill>
            <a:srgbClr val="A855F7"/>
          </a:solidFill>
          <a:ln w="12700">
            <a:solidFill>
              <a:srgbClr val="A855F7"/>
            </a:solidFill>
            <a:prstDash val="solid"/>
          </a:ln>
        </p:spPr>
        <p:txBody>
          <a:bodyPr/>
          <a:lstStyle/>
          <a:p>
            <a:endParaRPr lang="en-GB" sz="2400"/>
          </a:p>
        </p:txBody>
      </p:sp>
      <p:sp>
        <p:nvSpPr>
          <p:cNvPr id="9" name="Shape 7"/>
          <p:cNvSpPr/>
          <p:nvPr/>
        </p:nvSpPr>
        <p:spPr>
          <a:xfrm>
            <a:off x="0" y="6766560"/>
            <a:ext cx="1306286" cy="91440"/>
          </a:xfrm>
          <a:prstGeom prst="rect">
            <a:avLst/>
          </a:prstGeom>
          <a:solidFill>
            <a:srgbClr val="EF4444"/>
          </a:solidFill>
          <a:ln w="12700">
            <a:solidFill>
              <a:srgbClr val="EF4444"/>
            </a:solidFill>
            <a:prstDash val="solid"/>
          </a:ln>
        </p:spPr>
        <p:txBody>
          <a:bodyPr/>
          <a:lstStyle/>
          <a:p>
            <a:endParaRPr lang="en-GB" sz="2400"/>
          </a:p>
        </p:txBody>
      </p:sp>
      <p:sp>
        <p:nvSpPr>
          <p:cNvPr id="10" name="Shape 8"/>
          <p:cNvSpPr/>
          <p:nvPr/>
        </p:nvSpPr>
        <p:spPr>
          <a:xfrm>
            <a:off x="1306286" y="6766560"/>
            <a:ext cx="1306286" cy="91440"/>
          </a:xfrm>
          <a:prstGeom prst="rect">
            <a:avLst/>
          </a:prstGeom>
          <a:solidFill>
            <a:srgbClr val="F97316"/>
          </a:solidFill>
          <a:ln w="12700">
            <a:solidFill>
              <a:srgbClr val="F97316"/>
            </a:solidFill>
            <a:prstDash val="solid"/>
          </a:ln>
        </p:spPr>
        <p:txBody>
          <a:bodyPr/>
          <a:lstStyle/>
          <a:p>
            <a:endParaRPr lang="en-GB" sz="2400"/>
          </a:p>
        </p:txBody>
      </p:sp>
      <p:sp>
        <p:nvSpPr>
          <p:cNvPr id="11" name="Shape 9"/>
          <p:cNvSpPr/>
          <p:nvPr/>
        </p:nvSpPr>
        <p:spPr>
          <a:xfrm>
            <a:off x="2612571" y="6766560"/>
            <a:ext cx="1306286" cy="91440"/>
          </a:xfrm>
          <a:prstGeom prst="rect">
            <a:avLst/>
          </a:prstGeom>
          <a:solidFill>
            <a:srgbClr val="F59E0B"/>
          </a:solidFill>
          <a:ln w="12700">
            <a:solidFill>
              <a:srgbClr val="F59E0B"/>
            </a:solidFill>
            <a:prstDash val="solid"/>
          </a:ln>
        </p:spPr>
        <p:txBody>
          <a:bodyPr/>
          <a:lstStyle/>
          <a:p>
            <a:endParaRPr lang="en-GB" sz="2400"/>
          </a:p>
        </p:txBody>
      </p:sp>
      <p:sp>
        <p:nvSpPr>
          <p:cNvPr id="12" name="Shape 10"/>
          <p:cNvSpPr/>
          <p:nvPr/>
        </p:nvSpPr>
        <p:spPr>
          <a:xfrm>
            <a:off x="3918857" y="6766560"/>
            <a:ext cx="1306286" cy="91440"/>
          </a:xfrm>
          <a:prstGeom prst="rect">
            <a:avLst/>
          </a:prstGeom>
          <a:solidFill>
            <a:srgbClr val="10B981"/>
          </a:solidFill>
          <a:ln w="12700">
            <a:solidFill>
              <a:srgbClr val="10B981"/>
            </a:solidFill>
            <a:prstDash val="solid"/>
          </a:ln>
        </p:spPr>
        <p:txBody>
          <a:bodyPr/>
          <a:lstStyle/>
          <a:p>
            <a:endParaRPr lang="en-GB" sz="2400"/>
          </a:p>
        </p:txBody>
      </p:sp>
      <p:sp>
        <p:nvSpPr>
          <p:cNvPr id="13" name="Shape 11"/>
          <p:cNvSpPr/>
          <p:nvPr/>
        </p:nvSpPr>
        <p:spPr>
          <a:xfrm>
            <a:off x="5225143" y="6766560"/>
            <a:ext cx="1306286" cy="91440"/>
          </a:xfrm>
          <a:prstGeom prst="rect">
            <a:avLst/>
          </a:prstGeom>
          <a:solidFill>
            <a:srgbClr val="0891B2"/>
          </a:solidFill>
          <a:ln w="12700">
            <a:solidFill>
              <a:srgbClr val="0891B2"/>
            </a:solidFill>
            <a:prstDash val="solid"/>
          </a:ln>
        </p:spPr>
        <p:txBody>
          <a:bodyPr/>
          <a:lstStyle/>
          <a:p>
            <a:endParaRPr lang="en-GB" sz="2400"/>
          </a:p>
        </p:txBody>
      </p:sp>
      <p:sp>
        <p:nvSpPr>
          <p:cNvPr id="14" name="Shape 12"/>
          <p:cNvSpPr/>
          <p:nvPr/>
        </p:nvSpPr>
        <p:spPr>
          <a:xfrm>
            <a:off x="6531429" y="6766560"/>
            <a:ext cx="1306286" cy="91440"/>
          </a:xfrm>
          <a:prstGeom prst="rect">
            <a:avLst/>
          </a:prstGeom>
          <a:solidFill>
            <a:srgbClr val="7C3AED"/>
          </a:solidFill>
          <a:ln w="12700">
            <a:solidFill>
              <a:srgbClr val="7C3AED"/>
            </a:solidFill>
            <a:prstDash val="solid"/>
          </a:ln>
        </p:spPr>
        <p:txBody>
          <a:bodyPr/>
          <a:lstStyle/>
          <a:p>
            <a:endParaRPr lang="en-GB" sz="2400"/>
          </a:p>
        </p:txBody>
      </p:sp>
      <p:sp>
        <p:nvSpPr>
          <p:cNvPr id="15" name="Shape 13"/>
          <p:cNvSpPr/>
          <p:nvPr/>
        </p:nvSpPr>
        <p:spPr>
          <a:xfrm>
            <a:off x="7837714" y="6766560"/>
            <a:ext cx="1306286" cy="91440"/>
          </a:xfrm>
          <a:prstGeom prst="rect">
            <a:avLst/>
          </a:prstGeom>
          <a:solidFill>
            <a:srgbClr val="A855F7"/>
          </a:solidFill>
          <a:ln w="12700">
            <a:solidFill>
              <a:srgbClr val="A855F7"/>
            </a:solidFill>
            <a:prstDash val="solid"/>
          </a:ln>
        </p:spPr>
        <p:txBody>
          <a:bodyPr/>
          <a:lstStyle/>
          <a:p>
            <a:endParaRPr lang="en-GB" sz="2400"/>
          </a:p>
        </p:txBody>
      </p:sp>
      <p:sp>
        <p:nvSpPr>
          <p:cNvPr id="16" name="Shape 14"/>
          <p:cNvSpPr/>
          <p:nvPr/>
        </p:nvSpPr>
        <p:spPr>
          <a:xfrm>
            <a:off x="-548640" y="-365760"/>
            <a:ext cx="1828800" cy="1828800"/>
          </a:xfrm>
          <a:prstGeom prst="ellipse">
            <a:avLst/>
          </a:prstGeom>
          <a:solidFill>
            <a:srgbClr val="7C3AED">
              <a:alpha val="25000"/>
            </a:srgbClr>
          </a:solidFill>
          <a:ln w="12700">
            <a:solidFill>
              <a:srgbClr val="7C3AED">
                <a:alpha val="25000"/>
              </a:srgbClr>
            </a:solidFill>
            <a:prstDash val="solid"/>
          </a:ln>
        </p:spPr>
        <p:txBody>
          <a:bodyPr/>
          <a:lstStyle/>
          <a:p>
            <a:endParaRPr lang="en-GB" sz="2400"/>
          </a:p>
        </p:txBody>
      </p:sp>
      <p:sp>
        <p:nvSpPr>
          <p:cNvPr id="17" name="Shape 15"/>
          <p:cNvSpPr/>
          <p:nvPr/>
        </p:nvSpPr>
        <p:spPr>
          <a:xfrm>
            <a:off x="11247120" y="5303520"/>
            <a:ext cx="1645920" cy="1645920"/>
          </a:xfrm>
          <a:prstGeom prst="ellipse">
            <a:avLst/>
          </a:prstGeom>
          <a:solidFill>
            <a:srgbClr val="F43F5E">
              <a:alpha val="25000"/>
            </a:srgbClr>
          </a:solidFill>
          <a:ln w="12700">
            <a:solidFill>
              <a:srgbClr val="F43F5E">
                <a:alpha val="25000"/>
              </a:srgbClr>
            </a:solidFill>
            <a:prstDash val="solid"/>
          </a:ln>
        </p:spPr>
        <p:txBody>
          <a:bodyPr/>
          <a:lstStyle/>
          <a:p>
            <a:endParaRPr lang="en-GB" sz="2400"/>
          </a:p>
        </p:txBody>
      </p:sp>
      <p:pic>
        <p:nvPicPr>
          <p:cNvPr id="18" name="Image 0" descr="preencoded.png"/>
          <p:cNvPicPr>
            <a:picLocks noChangeAspect="1"/>
          </p:cNvPicPr>
          <p:nvPr/>
        </p:nvPicPr>
        <p:blipFill>
          <a:blip r:embed="rId3"/>
          <a:stretch>
            <a:fillRect/>
          </a:stretch>
        </p:blipFill>
        <p:spPr>
          <a:xfrm>
            <a:off x="365760" y="164592"/>
            <a:ext cx="502920" cy="502920"/>
          </a:xfrm>
          <a:prstGeom prst="rect">
            <a:avLst/>
          </a:prstGeom>
        </p:spPr>
      </p:pic>
      <p:sp>
        <p:nvSpPr>
          <p:cNvPr id="19" name="Text 16"/>
          <p:cNvSpPr/>
          <p:nvPr/>
        </p:nvSpPr>
        <p:spPr>
          <a:xfrm>
            <a:off x="1005840" y="146304"/>
            <a:ext cx="8229600" cy="274320"/>
          </a:xfrm>
          <a:prstGeom prst="rect">
            <a:avLst/>
          </a:prstGeom>
          <a:noFill/>
          <a:ln/>
        </p:spPr>
        <p:txBody>
          <a:bodyPr wrap="square" lIns="0" tIns="0" rIns="0" bIns="0" rtlCol="0" anchor="ctr"/>
          <a:lstStyle/>
          <a:p>
            <a:pPr marL="0" indent="0">
              <a:buNone/>
            </a:pPr>
            <a:r>
              <a:rPr lang="en-US" sz="1050" b="1" kern="0" spc="200" dirty="0">
                <a:solidFill>
                  <a:srgbClr val="C4B5FD"/>
                </a:solidFill>
              </a:rPr>
              <a:t>NEURODIVERSITY CELEBRATION WEEK</a:t>
            </a:r>
            <a:endParaRPr lang="en-US" sz="1050" dirty="0"/>
          </a:p>
        </p:txBody>
      </p:sp>
      <p:sp>
        <p:nvSpPr>
          <p:cNvPr id="21" name="Text 18"/>
          <p:cNvSpPr/>
          <p:nvPr/>
        </p:nvSpPr>
        <p:spPr>
          <a:xfrm>
            <a:off x="365760" y="1170432"/>
            <a:ext cx="9438116" cy="320040"/>
          </a:xfrm>
          <a:prstGeom prst="rect">
            <a:avLst/>
          </a:prstGeom>
          <a:noFill/>
          <a:ln/>
        </p:spPr>
        <p:txBody>
          <a:bodyPr wrap="square" lIns="0" tIns="0" rIns="0" bIns="0" rtlCol="0" anchor="ctr"/>
          <a:lstStyle/>
          <a:p>
            <a:pPr marL="0" indent="0">
              <a:buNone/>
            </a:pPr>
            <a:r>
              <a:rPr lang="en-US" sz="1600" i="1" dirty="0">
                <a:solidFill>
                  <a:srgbClr val="C4B5FD"/>
                </a:solidFill>
              </a:rPr>
              <a:t>Neurodivergence is far wider than the familiar experiences. Here is who is missing from the conversation.</a:t>
            </a:r>
            <a:endParaRPr lang="en-US" sz="1600" dirty="0"/>
          </a:p>
        </p:txBody>
      </p:sp>
      <p:sp>
        <p:nvSpPr>
          <p:cNvPr id="22" name="Shape 19"/>
          <p:cNvSpPr/>
          <p:nvPr/>
        </p:nvSpPr>
        <p:spPr>
          <a:xfrm>
            <a:off x="365760" y="1581912"/>
            <a:ext cx="3291840" cy="219456"/>
          </a:xfrm>
          <a:prstGeom prst="rect">
            <a:avLst/>
          </a:prstGeom>
          <a:solidFill>
            <a:srgbClr val="10B981">
              <a:alpha val="40000"/>
            </a:srgbClr>
          </a:solidFill>
          <a:ln w="12700">
            <a:solidFill>
              <a:srgbClr val="10B981">
                <a:alpha val="60000"/>
              </a:srgbClr>
            </a:solidFill>
            <a:prstDash val="solid"/>
          </a:ln>
        </p:spPr>
        <p:txBody>
          <a:bodyPr/>
          <a:lstStyle/>
          <a:p>
            <a:endParaRPr lang="en-GB" sz="2400"/>
          </a:p>
        </p:txBody>
      </p:sp>
      <p:sp>
        <p:nvSpPr>
          <p:cNvPr id="23" name="Text 20"/>
          <p:cNvSpPr/>
          <p:nvPr/>
        </p:nvSpPr>
        <p:spPr>
          <a:xfrm>
            <a:off x="384048" y="1581912"/>
            <a:ext cx="3273552" cy="219456"/>
          </a:xfrm>
          <a:prstGeom prst="rect">
            <a:avLst/>
          </a:prstGeom>
          <a:noFill/>
          <a:ln/>
        </p:spPr>
        <p:txBody>
          <a:bodyPr wrap="square" lIns="0" tIns="0" rIns="0" bIns="0" rtlCol="0" anchor="ctr"/>
          <a:lstStyle/>
          <a:p>
            <a:pPr marL="0" indent="0">
              <a:buNone/>
            </a:pPr>
            <a:r>
              <a:rPr lang="en-US" sz="1050" b="1" kern="0" spc="100" dirty="0">
                <a:solidFill>
                  <a:srgbClr val="6EE7B7"/>
                </a:solidFill>
              </a:rPr>
              <a:t>✓  Usually included</a:t>
            </a:r>
            <a:endParaRPr lang="en-US" sz="1050" dirty="0"/>
          </a:p>
        </p:txBody>
      </p:sp>
      <p:sp>
        <p:nvSpPr>
          <p:cNvPr id="24" name="Shape 21"/>
          <p:cNvSpPr/>
          <p:nvPr/>
        </p:nvSpPr>
        <p:spPr>
          <a:xfrm>
            <a:off x="365760" y="2724912"/>
            <a:ext cx="3291840" cy="219456"/>
          </a:xfrm>
          <a:prstGeom prst="rect">
            <a:avLst/>
          </a:prstGeom>
          <a:solidFill>
            <a:srgbClr val="D97706">
              <a:alpha val="40000"/>
            </a:srgbClr>
          </a:solidFill>
          <a:ln w="12700">
            <a:solidFill>
              <a:srgbClr val="D97706">
                <a:alpha val="60000"/>
              </a:srgbClr>
            </a:solidFill>
            <a:prstDash val="solid"/>
          </a:ln>
        </p:spPr>
        <p:txBody>
          <a:bodyPr/>
          <a:lstStyle/>
          <a:p>
            <a:endParaRPr lang="en-GB" sz="2400"/>
          </a:p>
        </p:txBody>
      </p:sp>
      <p:sp>
        <p:nvSpPr>
          <p:cNvPr id="25" name="Text 22"/>
          <p:cNvSpPr/>
          <p:nvPr/>
        </p:nvSpPr>
        <p:spPr>
          <a:xfrm>
            <a:off x="384048" y="2724912"/>
            <a:ext cx="3273552" cy="219456"/>
          </a:xfrm>
          <a:prstGeom prst="rect">
            <a:avLst/>
          </a:prstGeom>
          <a:noFill/>
          <a:ln/>
        </p:spPr>
        <p:txBody>
          <a:bodyPr wrap="square" lIns="0" tIns="0" rIns="0" bIns="0" rtlCol="0" anchor="ctr"/>
          <a:lstStyle/>
          <a:p>
            <a:pPr marL="0" indent="0">
              <a:buNone/>
            </a:pPr>
            <a:r>
              <a:rPr lang="en-US" sz="1050" b="1" kern="0" spc="100" dirty="0">
                <a:solidFill>
                  <a:srgbClr val="FCD34D"/>
                </a:solidFill>
              </a:rPr>
              <a:t>~  Rarely mentioned</a:t>
            </a:r>
            <a:endParaRPr lang="en-US" sz="1050" dirty="0"/>
          </a:p>
        </p:txBody>
      </p:sp>
      <p:sp>
        <p:nvSpPr>
          <p:cNvPr id="26" name="Shape 23"/>
          <p:cNvSpPr/>
          <p:nvPr/>
        </p:nvSpPr>
        <p:spPr>
          <a:xfrm>
            <a:off x="365760" y="3867912"/>
            <a:ext cx="3291840" cy="219456"/>
          </a:xfrm>
          <a:prstGeom prst="rect">
            <a:avLst/>
          </a:prstGeom>
          <a:solidFill>
            <a:srgbClr val="0891B2">
              <a:alpha val="40000"/>
            </a:srgbClr>
          </a:solidFill>
          <a:ln w="12700">
            <a:solidFill>
              <a:srgbClr val="0891B2">
                <a:alpha val="60000"/>
              </a:srgbClr>
            </a:solidFill>
            <a:prstDash val="solid"/>
          </a:ln>
        </p:spPr>
        <p:txBody>
          <a:bodyPr/>
          <a:lstStyle/>
          <a:p>
            <a:endParaRPr lang="en-GB" sz="2400"/>
          </a:p>
        </p:txBody>
      </p:sp>
      <p:sp>
        <p:nvSpPr>
          <p:cNvPr id="20" name="Text 17"/>
          <p:cNvSpPr/>
          <p:nvPr/>
        </p:nvSpPr>
        <p:spPr>
          <a:xfrm>
            <a:off x="365760" y="438912"/>
            <a:ext cx="7772400" cy="777240"/>
          </a:xfrm>
          <a:prstGeom prst="rect">
            <a:avLst/>
          </a:prstGeom>
          <a:noFill/>
          <a:ln/>
        </p:spPr>
        <p:txBody>
          <a:bodyPr wrap="square" lIns="0" tIns="0" rIns="0" bIns="0" rtlCol="0" anchor="ctr"/>
          <a:lstStyle/>
          <a:p>
            <a:pPr marL="0" indent="0">
              <a:buNone/>
            </a:pPr>
            <a:r>
              <a:rPr lang="en-US" sz="3800" b="1" dirty="0">
                <a:solidFill>
                  <a:srgbClr val="FFFFFF"/>
                </a:solidFill>
                <a:latin typeface="Georgia" pitchFamily="34" charset="0"/>
                <a:ea typeface="Georgia" pitchFamily="34" charset="-122"/>
                <a:cs typeface="Georgia" pitchFamily="34" charset="-120"/>
              </a:rPr>
              <a:t>Who Does This Week </a:t>
            </a:r>
            <a:r>
              <a:rPr lang="en-US" sz="3800" b="1" dirty="0">
                <a:solidFill>
                  <a:srgbClr val="F59E0B"/>
                </a:solidFill>
                <a:latin typeface="Georgia" pitchFamily="34" charset="0"/>
                <a:ea typeface="Georgia" pitchFamily="34" charset="-122"/>
                <a:cs typeface="Georgia" pitchFamily="34" charset="-120"/>
              </a:rPr>
              <a:t>Forget?</a:t>
            </a:r>
            <a:endParaRPr lang="en-US" sz="3800" dirty="0"/>
          </a:p>
        </p:txBody>
      </p:sp>
      <p:sp>
        <p:nvSpPr>
          <p:cNvPr id="27" name="Text 24"/>
          <p:cNvSpPr/>
          <p:nvPr/>
        </p:nvSpPr>
        <p:spPr>
          <a:xfrm>
            <a:off x="384048" y="3867912"/>
            <a:ext cx="3273552" cy="219456"/>
          </a:xfrm>
          <a:prstGeom prst="rect">
            <a:avLst/>
          </a:prstGeom>
          <a:noFill/>
          <a:ln/>
        </p:spPr>
        <p:txBody>
          <a:bodyPr wrap="square" lIns="0" tIns="0" rIns="0" bIns="0" rtlCol="0" anchor="ctr"/>
          <a:lstStyle/>
          <a:p>
            <a:pPr marL="0" indent="0">
              <a:buNone/>
            </a:pPr>
            <a:r>
              <a:rPr lang="en-US" sz="1050" b="1" kern="0" spc="100" dirty="0">
                <a:solidFill>
                  <a:srgbClr val="BAE6FD"/>
                </a:solidFill>
              </a:rPr>
              <a:t>↗  Acquired neurodivergence – often invisible</a:t>
            </a:r>
            <a:endParaRPr lang="en-US" sz="1050" dirty="0"/>
          </a:p>
        </p:txBody>
      </p:sp>
      <p:sp>
        <p:nvSpPr>
          <p:cNvPr id="28" name="Shape 25"/>
          <p:cNvSpPr/>
          <p:nvPr/>
        </p:nvSpPr>
        <p:spPr>
          <a:xfrm>
            <a:off x="365760" y="4873752"/>
            <a:ext cx="3291840" cy="219456"/>
          </a:xfrm>
          <a:prstGeom prst="rect">
            <a:avLst/>
          </a:prstGeom>
          <a:solidFill>
            <a:srgbClr val="BE123C">
              <a:alpha val="40000"/>
            </a:srgbClr>
          </a:solidFill>
          <a:ln w="12700">
            <a:solidFill>
              <a:srgbClr val="BE123C">
                <a:alpha val="60000"/>
              </a:srgbClr>
            </a:solidFill>
            <a:prstDash val="solid"/>
          </a:ln>
        </p:spPr>
        <p:txBody>
          <a:bodyPr/>
          <a:lstStyle/>
          <a:p>
            <a:endParaRPr lang="en-GB" sz="2400"/>
          </a:p>
        </p:txBody>
      </p:sp>
      <p:sp>
        <p:nvSpPr>
          <p:cNvPr id="29" name="Text 26"/>
          <p:cNvSpPr/>
          <p:nvPr/>
        </p:nvSpPr>
        <p:spPr>
          <a:xfrm>
            <a:off x="384048" y="4873752"/>
            <a:ext cx="3273552" cy="219456"/>
          </a:xfrm>
          <a:prstGeom prst="rect">
            <a:avLst/>
          </a:prstGeom>
          <a:noFill/>
          <a:ln/>
        </p:spPr>
        <p:txBody>
          <a:bodyPr wrap="square" lIns="0" tIns="0" rIns="0" bIns="0" rtlCol="0" anchor="ctr"/>
          <a:lstStyle/>
          <a:p>
            <a:pPr marL="0" indent="0">
              <a:buNone/>
            </a:pPr>
            <a:r>
              <a:rPr lang="en-US" sz="1050" b="1" kern="0" spc="100" dirty="0">
                <a:solidFill>
                  <a:srgbClr val="FCA5A5"/>
                </a:solidFill>
              </a:rPr>
              <a:t>✗  Psychological divergence – largely left out</a:t>
            </a:r>
            <a:endParaRPr lang="en-US" sz="1050" dirty="0"/>
          </a:p>
        </p:txBody>
      </p:sp>
      <p:sp>
        <p:nvSpPr>
          <p:cNvPr id="30" name="Shape 27"/>
          <p:cNvSpPr/>
          <p:nvPr/>
        </p:nvSpPr>
        <p:spPr>
          <a:xfrm>
            <a:off x="365760" y="1856232"/>
            <a:ext cx="2773680" cy="713232"/>
          </a:xfrm>
          <a:prstGeom prst="rect">
            <a:avLst/>
          </a:prstGeom>
          <a:solidFill>
            <a:srgbClr val="0D2E1A"/>
          </a:solidFill>
          <a:ln w="12700">
            <a:solidFill>
              <a:srgbClr val="0D2E1A"/>
            </a:solidFill>
            <a:prstDash val="solid"/>
          </a:ln>
          <a:effectLst>
            <a:outerShdw blurRad="101600" dist="25400" dir="8100000" algn="bl" rotWithShape="0">
              <a:srgbClr val="000000">
                <a:alpha val="12000"/>
              </a:srgbClr>
            </a:outerShdw>
          </a:effectLst>
        </p:spPr>
        <p:txBody>
          <a:bodyPr/>
          <a:lstStyle/>
          <a:p>
            <a:endParaRPr lang="en-GB" sz="2400"/>
          </a:p>
        </p:txBody>
      </p:sp>
      <p:sp>
        <p:nvSpPr>
          <p:cNvPr id="31" name="Shape 28"/>
          <p:cNvSpPr/>
          <p:nvPr/>
        </p:nvSpPr>
        <p:spPr>
          <a:xfrm>
            <a:off x="365760" y="1856232"/>
            <a:ext cx="109728" cy="713232"/>
          </a:xfrm>
          <a:prstGeom prst="rect">
            <a:avLst/>
          </a:prstGeom>
          <a:solidFill>
            <a:srgbClr val="10B981"/>
          </a:solidFill>
          <a:ln w="12700">
            <a:solidFill>
              <a:srgbClr val="10B981"/>
            </a:solidFill>
            <a:prstDash val="solid"/>
          </a:ln>
        </p:spPr>
        <p:txBody>
          <a:bodyPr/>
          <a:lstStyle/>
          <a:p>
            <a:endParaRPr lang="en-GB" sz="2400"/>
          </a:p>
        </p:txBody>
      </p:sp>
      <p:sp>
        <p:nvSpPr>
          <p:cNvPr id="32" name="Text 29"/>
          <p:cNvSpPr/>
          <p:nvPr/>
        </p:nvSpPr>
        <p:spPr>
          <a:xfrm>
            <a:off x="548640" y="1911096"/>
            <a:ext cx="2499360" cy="201168"/>
          </a:xfrm>
          <a:prstGeom prst="rect">
            <a:avLst/>
          </a:prstGeom>
          <a:noFill/>
          <a:ln/>
        </p:spPr>
        <p:txBody>
          <a:bodyPr wrap="square" lIns="0" tIns="0" rIns="0" bIns="0" rtlCol="0" anchor="ctr"/>
          <a:lstStyle/>
          <a:p>
            <a:pPr marL="0" indent="0">
              <a:buNone/>
            </a:pPr>
            <a:r>
              <a:rPr lang="en-US" sz="1400" b="1" dirty="0">
                <a:solidFill>
                  <a:srgbClr val="6EE7B7"/>
                </a:solidFill>
              </a:rPr>
              <a:t>Autistic</a:t>
            </a:r>
            <a:endParaRPr lang="en-US" sz="1400" dirty="0"/>
          </a:p>
        </p:txBody>
      </p:sp>
      <p:sp>
        <p:nvSpPr>
          <p:cNvPr id="33" name="Text 30"/>
          <p:cNvSpPr/>
          <p:nvPr/>
        </p:nvSpPr>
        <p:spPr>
          <a:xfrm>
            <a:off x="548640" y="2130552"/>
            <a:ext cx="2499360" cy="438912"/>
          </a:xfrm>
          <a:prstGeom prst="rect">
            <a:avLst/>
          </a:prstGeom>
          <a:noFill/>
          <a:ln/>
        </p:spPr>
        <p:txBody>
          <a:bodyPr wrap="square" lIns="0" tIns="0" rIns="0" bIns="0" rtlCol="0" anchor="ctr"/>
          <a:lstStyle/>
          <a:p>
            <a:pPr marL="0" indent="0">
              <a:buNone/>
            </a:pPr>
            <a:r>
              <a:rPr lang="en-US" sz="1100" dirty="0">
                <a:solidFill>
                  <a:srgbClr val="D1FAE5"/>
                </a:solidFill>
              </a:rPr>
              <a:t>Sensory differences, communication differences, neurodevelopmental identity. A cultural identity, not a disorder.</a:t>
            </a:r>
            <a:endParaRPr lang="en-US" sz="1100" dirty="0"/>
          </a:p>
        </p:txBody>
      </p:sp>
      <p:sp>
        <p:nvSpPr>
          <p:cNvPr id="34" name="Shape 31"/>
          <p:cNvSpPr/>
          <p:nvPr/>
        </p:nvSpPr>
        <p:spPr>
          <a:xfrm>
            <a:off x="3276600" y="1856232"/>
            <a:ext cx="2773680" cy="713232"/>
          </a:xfrm>
          <a:prstGeom prst="rect">
            <a:avLst/>
          </a:prstGeom>
          <a:solidFill>
            <a:srgbClr val="0D2E1A"/>
          </a:solidFill>
          <a:ln w="12700">
            <a:solidFill>
              <a:srgbClr val="0D2E1A"/>
            </a:solidFill>
            <a:prstDash val="solid"/>
          </a:ln>
          <a:effectLst>
            <a:outerShdw blurRad="101600" dist="25400" dir="8100000" algn="bl" rotWithShape="0">
              <a:srgbClr val="000000">
                <a:alpha val="12000"/>
              </a:srgbClr>
            </a:outerShdw>
          </a:effectLst>
        </p:spPr>
        <p:txBody>
          <a:bodyPr/>
          <a:lstStyle/>
          <a:p>
            <a:endParaRPr lang="en-GB" sz="2400"/>
          </a:p>
        </p:txBody>
      </p:sp>
      <p:sp>
        <p:nvSpPr>
          <p:cNvPr id="35" name="Shape 32"/>
          <p:cNvSpPr/>
          <p:nvPr/>
        </p:nvSpPr>
        <p:spPr>
          <a:xfrm>
            <a:off x="3276600" y="1856232"/>
            <a:ext cx="109728" cy="713232"/>
          </a:xfrm>
          <a:prstGeom prst="rect">
            <a:avLst/>
          </a:prstGeom>
          <a:solidFill>
            <a:srgbClr val="10B981"/>
          </a:solidFill>
          <a:ln w="12700">
            <a:solidFill>
              <a:srgbClr val="10B981"/>
            </a:solidFill>
            <a:prstDash val="solid"/>
          </a:ln>
        </p:spPr>
        <p:txBody>
          <a:bodyPr/>
          <a:lstStyle/>
          <a:p>
            <a:endParaRPr lang="en-GB" sz="2400"/>
          </a:p>
        </p:txBody>
      </p:sp>
      <p:sp>
        <p:nvSpPr>
          <p:cNvPr id="36" name="Text 33"/>
          <p:cNvSpPr/>
          <p:nvPr/>
        </p:nvSpPr>
        <p:spPr>
          <a:xfrm>
            <a:off x="3459480" y="1911096"/>
            <a:ext cx="2499360" cy="201168"/>
          </a:xfrm>
          <a:prstGeom prst="rect">
            <a:avLst/>
          </a:prstGeom>
          <a:noFill/>
          <a:ln/>
        </p:spPr>
        <p:txBody>
          <a:bodyPr wrap="square" lIns="0" tIns="0" rIns="0" bIns="0" rtlCol="0" anchor="ctr"/>
          <a:lstStyle/>
          <a:p>
            <a:pPr marL="0" indent="0">
              <a:buNone/>
            </a:pPr>
            <a:r>
              <a:rPr lang="en-US" sz="1400" b="1" dirty="0">
                <a:solidFill>
                  <a:srgbClr val="6EE7B7"/>
                </a:solidFill>
              </a:rPr>
              <a:t>ADHD / Polyennic</a:t>
            </a:r>
            <a:endParaRPr lang="en-US" sz="1400" dirty="0"/>
          </a:p>
        </p:txBody>
      </p:sp>
      <p:sp>
        <p:nvSpPr>
          <p:cNvPr id="37" name="Text 34"/>
          <p:cNvSpPr/>
          <p:nvPr/>
        </p:nvSpPr>
        <p:spPr>
          <a:xfrm>
            <a:off x="3459480" y="2130552"/>
            <a:ext cx="2499360" cy="438912"/>
          </a:xfrm>
          <a:prstGeom prst="rect">
            <a:avLst/>
          </a:prstGeom>
          <a:noFill/>
          <a:ln/>
        </p:spPr>
        <p:txBody>
          <a:bodyPr wrap="square" lIns="0" tIns="0" rIns="0" bIns="0" rtlCol="0" anchor="ctr"/>
          <a:lstStyle/>
          <a:p>
            <a:pPr marL="0" indent="0">
              <a:buNone/>
            </a:pPr>
            <a:r>
              <a:rPr lang="en-US" sz="1100" dirty="0">
                <a:solidFill>
                  <a:srgbClr val="D1FAE5"/>
                </a:solidFill>
              </a:rPr>
              <a:t>Attention works differently – not a deficit. A different motivational and attentional system.</a:t>
            </a:r>
            <a:endParaRPr lang="en-US" sz="1100" dirty="0"/>
          </a:p>
        </p:txBody>
      </p:sp>
      <p:sp>
        <p:nvSpPr>
          <p:cNvPr id="38" name="Shape 35"/>
          <p:cNvSpPr/>
          <p:nvPr/>
        </p:nvSpPr>
        <p:spPr>
          <a:xfrm>
            <a:off x="6187440" y="1856232"/>
            <a:ext cx="2773680" cy="713232"/>
          </a:xfrm>
          <a:prstGeom prst="rect">
            <a:avLst/>
          </a:prstGeom>
          <a:solidFill>
            <a:srgbClr val="0D2E1A"/>
          </a:solidFill>
          <a:ln w="12700">
            <a:solidFill>
              <a:srgbClr val="0D2E1A"/>
            </a:solidFill>
            <a:prstDash val="solid"/>
          </a:ln>
          <a:effectLst>
            <a:outerShdw blurRad="101600" dist="25400" dir="8100000" algn="bl" rotWithShape="0">
              <a:srgbClr val="000000">
                <a:alpha val="12000"/>
              </a:srgbClr>
            </a:outerShdw>
          </a:effectLst>
        </p:spPr>
        <p:txBody>
          <a:bodyPr/>
          <a:lstStyle/>
          <a:p>
            <a:endParaRPr lang="en-GB" sz="2400"/>
          </a:p>
        </p:txBody>
      </p:sp>
      <p:sp>
        <p:nvSpPr>
          <p:cNvPr id="39" name="Shape 36"/>
          <p:cNvSpPr/>
          <p:nvPr/>
        </p:nvSpPr>
        <p:spPr>
          <a:xfrm>
            <a:off x="6187440" y="1856232"/>
            <a:ext cx="109728" cy="713232"/>
          </a:xfrm>
          <a:prstGeom prst="rect">
            <a:avLst/>
          </a:prstGeom>
          <a:solidFill>
            <a:srgbClr val="10B981"/>
          </a:solidFill>
          <a:ln w="12700">
            <a:solidFill>
              <a:srgbClr val="10B981"/>
            </a:solidFill>
            <a:prstDash val="solid"/>
          </a:ln>
        </p:spPr>
        <p:txBody>
          <a:bodyPr/>
          <a:lstStyle/>
          <a:p>
            <a:endParaRPr lang="en-GB" sz="2400"/>
          </a:p>
        </p:txBody>
      </p:sp>
      <p:sp>
        <p:nvSpPr>
          <p:cNvPr id="40" name="Text 37"/>
          <p:cNvSpPr/>
          <p:nvPr/>
        </p:nvSpPr>
        <p:spPr>
          <a:xfrm>
            <a:off x="6370320" y="1911096"/>
            <a:ext cx="2499360" cy="201168"/>
          </a:xfrm>
          <a:prstGeom prst="rect">
            <a:avLst/>
          </a:prstGeom>
          <a:noFill/>
          <a:ln/>
        </p:spPr>
        <p:txBody>
          <a:bodyPr wrap="square" lIns="0" tIns="0" rIns="0" bIns="0" rtlCol="0" anchor="ctr"/>
          <a:lstStyle/>
          <a:p>
            <a:pPr marL="0" indent="0">
              <a:buNone/>
            </a:pPr>
            <a:r>
              <a:rPr lang="en-US" sz="1400" b="1" dirty="0">
                <a:solidFill>
                  <a:srgbClr val="6EE7B7"/>
                </a:solidFill>
              </a:rPr>
              <a:t>Dyslexia, Dyspraxia, Dyscalculia</a:t>
            </a:r>
            <a:endParaRPr lang="en-US" sz="1400" dirty="0"/>
          </a:p>
        </p:txBody>
      </p:sp>
      <p:sp>
        <p:nvSpPr>
          <p:cNvPr id="41" name="Text 38"/>
          <p:cNvSpPr/>
          <p:nvPr/>
        </p:nvSpPr>
        <p:spPr>
          <a:xfrm>
            <a:off x="6370320" y="2130552"/>
            <a:ext cx="2499360" cy="438912"/>
          </a:xfrm>
          <a:prstGeom prst="rect">
            <a:avLst/>
          </a:prstGeom>
          <a:noFill/>
          <a:ln/>
        </p:spPr>
        <p:txBody>
          <a:bodyPr wrap="square" lIns="0" tIns="0" rIns="0" bIns="0" rtlCol="0" anchor="ctr"/>
          <a:lstStyle/>
          <a:p>
            <a:pPr marL="0" indent="0">
              <a:buNone/>
            </a:pPr>
            <a:r>
              <a:rPr lang="en-US" sz="1100" dirty="0">
                <a:solidFill>
                  <a:srgbClr val="D1FAE5"/>
                </a:solidFill>
              </a:rPr>
              <a:t>Differences in processing language, motor planning, and number reasoning.</a:t>
            </a:r>
            <a:endParaRPr lang="en-US" sz="1100" dirty="0"/>
          </a:p>
        </p:txBody>
      </p:sp>
      <p:sp>
        <p:nvSpPr>
          <p:cNvPr id="42" name="Shape 39"/>
          <p:cNvSpPr/>
          <p:nvPr/>
        </p:nvSpPr>
        <p:spPr>
          <a:xfrm>
            <a:off x="365760" y="2999232"/>
            <a:ext cx="2773680" cy="713232"/>
          </a:xfrm>
          <a:prstGeom prst="rect">
            <a:avLst/>
          </a:prstGeom>
          <a:solidFill>
            <a:srgbClr val="2E200A"/>
          </a:solidFill>
          <a:ln w="12700">
            <a:solidFill>
              <a:srgbClr val="2E200A"/>
            </a:solidFill>
            <a:prstDash val="solid"/>
          </a:ln>
          <a:effectLst>
            <a:outerShdw blurRad="101600" dist="25400" dir="8100000" algn="bl" rotWithShape="0">
              <a:srgbClr val="000000">
                <a:alpha val="12000"/>
              </a:srgbClr>
            </a:outerShdw>
          </a:effectLst>
        </p:spPr>
        <p:txBody>
          <a:bodyPr/>
          <a:lstStyle/>
          <a:p>
            <a:endParaRPr lang="en-GB" sz="2400"/>
          </a:p>
        </p:txBody>
      </p:sp>
      <p:sp>
        <p:nvSpPr>
          <p:cNvPr id="43" name="Shape 40"/>
          <p:cNvSpPr/>
          <p:nvPr/>
        </p:nvSpPr>
        <p:spPr>
          <a:xfrm>
            <a:off x="365760" y="2999232"/>
            <a:ext cx="109728" cy="713232"/>
          </a:xfrm>
          <a:prstGeom prst="rect">
            <a:avLst/>
          </a:prstGeom>
          <a:solidFill>
            <a:srgbClr val="F59E0B"/>
          </a:solidFill>
          <a:ln w="12700">
            <a:solidFill>
              <a:srgbClr val="F59E0B"/>
            </a:solidFill>
            <a:prstDash val="solid"/>
          </a:ln>
        </p:spPr>
        <p:txBody>
          <a:bodyPr/>
          <a:lstStyle/>
          <a:p>
            <a:endParaRPr lang="en-GB" sz="2400"/>
          </a:p>
        </p:txBody>
      </p:sp>
      <p:sp>
        <p:nvSpPr>
          <p:cNvPr id="44" name="Text 41"/>
          <p:cNvSpPr/>
          <p:nvPr/>
        </p:nvSpPr>
        <p:spPr>
          <a:xfrm>
            <a:off x="548640" y="3054096"/>
            <a:ext cx="2499360" cy="201168"/>
          </a:xfrm>
          <a:prstGeom prst="rect">
            <a:avLst/>
          </a:prstGeom>
          <a:noFill/>
          <a:ln/>
        </p:spPr>
        <p:txBody>
          <a:bodyPr wrap="square" lIns="0" tIns="0" rIns="0" bIns="0" rtlCol="0" anchor="ctr"/>
          <a:lstStyle/>
          <a:p>
            <a:pPr marL="0" indent="0">
              <a:buNone/>
            </a:pPr>
            <a:r>
              <a:rPr lang="en-US" sz="1400" b="1" dirty="0">
                <a:solidFill>
                  <a:srgbClr val="FCD34D"/>
                </a:solidFill>
              </a:rPr>
              <a:t>Tourette's &amp; Tic Experiences </a:t>
            </a:r>
            <a:endParaRPr lang="en-US" sz="1400" dirty="0"/>
          </a:p>
        </p:txBody>
      </p:sp>
      <p:sp>
        <p:nvSpPr>
          <p:cNvPr id="45" name="Text 42"/>
          <p:cNvSpPr/>
          <p:nvPr/>
        </p:nvSpPr>
        <p:spPr>
          <a:xfrm>
            <a:off x="548640" y="3273552"/>
            <a:ext cx="2499360" cy="438912"/>
          </a:xfrm>
          <a:prstGeom prst="rect">
            <a:avLst/>
          </a:prstGeom>
          <a:noFill/>
          <a:ln/>
        </p:spPr>
        <p:txBody>
          <a:bodyPr wrap="square" lIns="0" tIns="0" rIns="0" bIns="0" rtlCol="0" anchor="ctr"/>
          <a:lstStyle/>
          <a:p>
            <a:pPr marL="0" indent="0">
              <a:buNone/>
            </a:pPr>
            <a:r>
              <a:rPr lang="en-US" sz="1100" dirty="0">
                <a:solidFill>
                  <a:srgbClr val="FEF3C7"/>
                </a:solidFill>
              </a:rPr>
              <a:t>Involuntary movements and vocalisations. Highly variable – many people live full lives.</a:t>
            </a:r>
            <a:endParaRPr lang="en-US" sz="1100" dirty="0"/>
          </a:p>
        </p:txBody>
      </p:sp>
      <p:sp>
        <p:nvSpPr>
          <p:cNvPr id="46" name="Shape 43"/>
          <p:cNvSpPr/>
          <p:nvPr/>
        </p:nvSpPr>
        <p:spPr>
          <a:xfrm>
            <a:off x="3276600" y="2999232"/>
            <a:ext cx="2773680" cy="713232"/>
          </a:xfrm>
          <a:prstGeom prst="rect">
            <a:avLst/>
          </a:prstGeom>
          <a:solidFill>
            <a:srgbClr val="2E200A"/>
          </a:solidFill>
          <a:ln w="12700">
            <a:solidFill>
              <a:srgbClr val="2E200A"/>
            </a:solidFill>
            <a:prstDash val="solid"/>
          </a:ln>
          <a:effectLst>
            <a:outerShdw blurRad="101600" dist="25400" dir="8100000" algn="bl" rotWithShape="0">
              <a:srgbClr val="000000">
                <a:alpha val="12000"/>
              </a:srgbClr>
            </a:outerShdw>
          </a:effectLst>
        </p:spPr>
        <p:txBody>
          <a:bodyPr/>
          <a:lstStyle/>
          <a:p>
            <a:endParaRPr lang="en-GB" sz="2400"/>
          </a:p>
        </p:txBody>
      </p:sp>
      <p:sp>
        <p:nvSpPr>
          <p:cNvPr id="47" name="Shape 44"/>
          <p:cNvSpPr/>
          <p:nvPr/>
        </p:nvSpPr>
        <p:spPr>
          <a:xfrm>
            <a:off x="3276600" y="2999232"/>
            <a:ext cx="109728" cy="713232"/>
          </a:xfrm>
          <a:prstGeom prst="rect">
            <a:avLst/>
          </a:prstGeom>
          <a:solidFill>
            <a:srgbClr val="F59E0B"/>
          </a:solidFill>
          <a:ln w="12700">
            <a:solidFill>
              <a:srgbClr val="F59E0B"/>
            </a:solidFill>
            <a:prstDash val="solid"/>
          </a:ln>
        </p:spPr>
        <p:txBody>
          <a:bodyPr/>
          <a:lstStyle/>
          <a:p>
            <a:endParaRPr lang="en-GB" sz="2400"/>
          </a:p>
        </p:txBody>
      </p:sp>
      <p:sp>
        <p:nvSpPr>
          <p:cNvPr id="48" name="Text 45"/>
          <p:cNvSpPr/>
          <p:nvPr/>
        </p:nvSpPr>
        <p:spPr>
          <a:xfrm>
            <a:off x="3459480" y="3054096"/>
            <a:ext cx="2499360" cy="201168"/>
          </a:xfrm>
          <a:prstGeom prst="rect">
            <a:avLst/>
          </a:prstGeom>
          <a:noFill/>
          <a:ln/>
        </p:spPr>
        <p:txBody>
          <a:bodyPr wrap="square" lIns="0" tIns="0" rIns="0" bIns="0" rtlCol="0" anchor="ctr"/>
          <a:lstStyle/>
          <a:p>
            <a:pPr marL="0" indent="0">
              <a:buNone/>
            </a:pPr>
            <a:r>
              <a:rPr lang="en-US" sz="1400" b="1" dirty="0">
                <a:solidFill>
                  <a:srgbClr val="FCD34D"/>
                </a:solidFill>
              </a:rPr>
              <a:t>Synaesthesia</a:t>
            </a:r>
            <a:endParaRPr lang="en-US" sz="1400" dirty="0"/>
          </a:p>
        </p:txBody>
      </p:sp>
      <p:sp>
        <p:nvSpPr>
          <p:cNvPr id="49" name="Text 46"/>
          <p:cNvSpPr/>
          <p:nvPr/>
        </p:nvSpPr>
        <p:spPr>
          <a:xfrm>
            <a:off x="3459480" y="3273552"/>
            <a:ext cx="2499360" cy="438912"/>
          </a:xfrm>
          <a:prstGeom prst="rect">
            <a:avLst/>
          </a:prstGeom>
          <a:noFill/>
          <a:ln/>
        </p:spPr>
        <p:txBody>
          <a:bodyPr wrap="square" lIns="0" tIns="0" rIns="0" bIns="0" rtlCol="0" anchor="ctr"/>
          <a:lstStyle/>
          <a:p>
            <a:pPr marL="0" indent="0">
              <a:buNone/>
            </a:pPr>
            <a:r>
              <a:rPr lang="en-US" sz="1100" dirty="0">
                <a:solidFill>
                  <a:srgbClr val="FEF3C7"/>
                </a:solidFill>
              </a:rPr>
              <a:t>Senses that cross over – hearing music and seeing colour; reading words and tasting flavours.</a:t>
            </a:r>
            <a:endParaRPr lang="en-US" sz="1100" dirty="0"/>
          </a:p>
        </p:txBody>
      </p:sp>
      <p:sp>
        <p:nvSpPr>
          <p:cNvPr id="50" name="Shape 47"/>
          <p:cNvSpPr/>
          <p:nvPr/>
        </p:nvSpPr>
        <p:spPr>
          <a:xfrm>
            <a:off x="6187440" y="2999232"/>
            <a:ext cx="2773680" cy="713232"/>
          </a:xfrm>
          <a:prstGeom prst="rect">
            <a:avLst/>
          </a:prstGeom>
          <a:solidFill>
            <a:srgbClr val="2E200A"/>
          </a:solidFill>
          <a:ln w="12700">
            <a:solidFill>
              <a:srgbClr val="2E200A"/>
            </a:solidFill>
            <a:prstDash val="solid"/>
          </a:ln>
          <a:effectLst>
            <a:outerShdw blurRad="101600" dist="25400" dir="8100000" algn="bl" rotWithShape="0">
              <a:srgbClr val="000000">
                <a:alpha val="12000"/>
              </a:srgbClr>
            </a:outerShdw>
          </a:effectLst>
        </p:spPr>
        <p:txBody>
          <a:bodyPr/>
          <a:lstStyle/>
          <a:p>
            <a:endParaRPr lang="en-GB" sz="2400"/>
          </a:p>
        </p:txBody>
      </p:sp>
      <p:sp>
        <p:nvSpPr>
          <p:cNvPr id="51" name="Shape 48"/>
          <p:cNvSpPr/>
          <p:nvPr/>
        </p:nvSpPr>
        <p:spPr>
          <a:xfrm>
            <a:off x="6187440" y="2999232"/>
            <a:ext cx="109728" cy="713232"/>
          </a:xfrm>
          <a:prstGeom prst="rect">
            <a:avLst/>
          </a:prstGeom>
          <a:solidFill>
            <a:srgbClr val="F59E0B"/>
          </a:solidFill>
          <a:ln w="12700">
            <a:solidFill>
              <a:srgbClr val="F59E0B"/>
            </a:solidFill>
            <a:prstDash val="solid"/>
          </a:ln>
        </p:spPr>
        <p:txBody>
          <a:bodyPr/>
          <a:lstStyle/>
          <a:p>
            <a:endParaRPr lang="en-GB" sz="2400"/>
          </a:p>
        </p:txBody>
      </p:sp>
      <p:sp>
        <p:nvSpPr>
          <p:cNvPr id="52" name="Text 49"/>
          <p:cNvSpPr/>
          <p:nvPr/>
        </p:nvSpPr>
        <p:spPr>
          <a:xfrm>
            <a:off x="6370320" y="3054096"/>
            <a:ext cx="2499360" cy="201168"/>
          </a:xfrm>
          <a:prstGeom prst="rect">
            <a:avLst/>
          </a:prstGeom>
          <a:noFill/>
          <a:ln/>
        </p:spPr>
        <p:txBody>
          <a:bodyPr wrap="square" lIns="0" tIns="0" rIns="0" bIns="0" rtlCol="0" anchor="ctr"/>
          <a:lstStyle/>
          <a:p>
            <a:pPr marL="0" indent="0">
              <a:buNone/>
            </a:pPr>
            <a:r>
              <a:rPr lang="en-US" sz="1400" b="1" dirty="0">
                <a:solidFill>
                  <a:srgbClr val="FCD34D"/>
                </a:solidFill>
              </a:rPr>
              <a:t>Congenital Deafness &amp; Blindness</a:t>
            </a:r>
            <a:endParaRPr lang="en-US" sz="1400" dirty="0"/>
          </a:p>
        </p:txBody>
      </p:sp>
      <p:sp>
        <p:nvSpPr>
          <p:cNvPr id="53" name="Text 50"/>
          <p:cNvSpPr/>
          <p:nvPr/>
        </p:nvSpPr>
        <p:spPr>
          <a:xfrm>
            <a:off x="6370320" y="3273552"/>
            <a:ext cx="2499360" cy="438912"/>
          </a:xfrm>
          <a:prstGeom prst="rect">
            <a:avLst/>
          </a:prstGeom>
          <a:noFill/>
          <a:ln/>
        </p:spPr>
        <p:txBody>
          <a:bodyPr wrap="square" lIns="0" tIns="0" rIns="0" bIns="0" rtlCol="0" anchor="ctr"/>
          <a:lstStyle/>
          <a:p>
            <a:pPr marL="0" indent="0">
              <a:buNone/>
            </a:pPr>
            <a:r>
              <a:rPr lang="en-US" sz="1100" dirty="0">
                <a:solidFill>
                  <a:srgbClr val="FEF3C7"/>
                </a:solidFill>
              </a:rPr>
              <a:t>From birth, shaping entirely different sensory worlds and distinct cultural identities.</a:t>
            </a:r>
            <a:endParaRPr lang="en-US" sz="1100" dirty="0"/>
          </a:p>
        </p:txBody>
      </p:sp>
      <p:sp>
        <p:nvSpPr>
          <p:cNvPr id="54" name="Shape 51"/>
          <p:cNvSpPr/>
          <p:nvPr/>
        </p:nvSpPr>
        <p:spPr>
          <a:xfrm>
            <a:off x="365760" y="4142232"/>
            <a:ext cx="4206240" cy="713232"/>
          </a:xfrm>
          <a:prstGeom prst="rect">
            <a:avLst/>
          </a:prstGeom>
          <a:solidFill>
            <a:srgbClr val="092030"/>
          </a:solidFill>
          <a:ln w="12700">
            <a:solidFill>
              <a:srgbClr val="092030"/>
            </a:solidFill>
            <a:prstDash val="solid"/>
          </a:ln>
          <a:effectLst>
            <a:outerShdw blurRad="101600" dist="25400" dir="8100000" algn="bl" rotWithShape="0">
              <a:srgbClr val="000000">
                <a:alpha val="12000"/>
              </a:srgbClr>
            </a:outerShdw>
          </a:effectLst>
        </p:spPr>
        <p:txBody>
          <a:bodyPr/>
          <a:lstStyle/>
          <a:p>
            <a:endParaRPr lang="en-GB" sz="2400"/>
          </a:p>
        </p:txBody>
      </p:sp>
      <p:sp>
        <p:nvSpPr>
          <p:cNvPr id="55" name="Shape 52"/>
          <p:cNvSpPr/>
          <p:nvPr/>
        </p:nvSpPr>
        <p:spPr>
          <a:xfrm>
            <a:off x="365760" y="4142232"/>
            <a:ext cx="109728" cy="713232"/>
          </a:xfrm>
          <a:prstGeom prst="rect">
            <a:avLst/>
          </a:prstGeom>
          <a:solidFill>
            <a:srgbClr val="38BDF8"/>
          </a:solidFill>
          <a:ln w="12700">
            <a:solidFill>
              <a:srgbClr val="38BDF8"/>
            </a:solidFill>
            <a:prstDash val="solid"/>
          </a:ln>
        </p:spPr>
        <p:txBody>
          <a:bodyPr/>
          <a:lstStyle/>
          <a:p>
            <a:endParaRPr lang="en-GB" sz="2400"/>
          </a:p>
        </p:txBody>
      </p:sp>
      <p:sp>
        <p:nvSpPr>
          <p:cNvPr id="56" name="Text 53"/>
          <p:cNvSpPr/>
          <p:nvPr/>
        </p:nvSpPr>
        <p:spPr>
          <a:xfrm>
            <a:off x="548640" y="4187669"/>
            <a:ext cx="3931920" cy="201168"/>
          </a:xfrm>
          <a:prstGeom prst="rect">
            <a:avLst/>
          </a:prstGeom>
          <a:noFill/>
          <a:ln/>
        </p:spPr>
        <p:txBody>
          <a:bodyPr wrap="square" lIns="0" tIns="0" rIns="0" bIns="0" rtlCol="0" anchor="ctr"/>
          <a:lstStyle/>
          <a:p>
            <a:pPr marL="0" indent="0">
              <a:buNone/>
            </a:pPr>
            <a:r>
              <a:rPr lang="en-US" sz="1400" b="1" dirty="0">
                <a:solidFill>
                  <a:srgbClr val="BAE6FD"/>
                </a:solidFill>
              </a:rPr>
              <a:t>Traumatic Brain Injury &amp; Stroke</a:t>
            </a:r>
            <a:endParaRPr lang="en-US" sz="1400" dirty="0"/>
          </a:p>
        </p:txBody>
      </p:sp>
      <p:sp>
        <p:nvSpPr>
          <p:cNvPr id="57" name="Text 54"/>
          <p:cNvSpPr/>
          <p:nvPr/>
        </p:nvSpPr>
        <p:spPr>
          <a:xfrm>
            <a:off x="548640" y="4416552"/>
            <a:ext cx="3931920" cy="438912"/>
          </a:xfrm>
          <a:prstGeom prst="rect">
            <a:avLst/>
          </a:prstGeom>
          <a:noFill/>
          <a:ln/>
        </p:spPr>
        <p:txBody>
          <a:bodyPr wrap="square" lIns="0" tIns="0" rIns="0" bIns="0" rtlCol="0" anchor="ctr"/>
          <a:lstStyle/>
          <a:p>
            <a:pPr marL="0" indent="0">
              <a:buNone/>
            </a:pPr>
            <a:r>
              <a:rPr lang="en-US" sz="1100" dirty="0">
                <a:solidFill>
                  <a:srgbClr val="E0F2FE"/>
                </a:solidFill>
              </a:rPr>
              <a:t>Brain differences acquired through injury – affecting cognition, memory, language, and personality. A different brain, not a lesser one.</a:t>
            </a:r>
            <a:endParaRPr lang="en-US" sz="1100" dirty="0"/>
          </a:p>
        </p:txBody>
      </p:sp>
      <p:sp>
        <p:nvSpPr>
          <p:cNvPr id="58" name="Shape 55"/>
          <p:cNvSpPr/>
          <p:nvPr/>
        </p:nvSpPr>
        <p:spPr>
          <a:xfrm>
            <a:off x="4754880" y="4142232"/>
            <a:ext cx="4206240" cy="713232"/>
          </a:xfrm>
          <a:prstGeom prst="rect">
            <a:avLst/>
          </a:prstGeom>
          <a:solidFill>
            <a:srgbClr val="092030"/>
          </a:solidFill>
          <a:ln w="12700">
            <a:solidFill>
              <a:srgbClr val="092030"/>
            </a:solidFill>
            <a:prstDash val="solid"/>
          </a:ln>
          <a:effectLst>
            <a:outerShdw blurRad="101600" dist="25400" dir="8100000" algn="bl" rotWithShape="0">
              <a:srgbClr val="000000">
                <a:alpha val="12000"/>
              </a:srgbClr>
            </a:outerShdw>
          </a:effectLst>
        </p:spPr>
        <p:txBody>
          <a:bodyPr/>
          <a:lstStyle/>
          <a:p>
            <a:endParaRPr lang="en-GB" sz="2400"/>
          </a:p>
        </p:txBody>
      </p:sp>
      <p:sp>
        <p:nvSpPr>
          <p:cNvPr id="59" name="Shape 56"/>
          <p:cNvSpPr/>
          <p:nvPr/>
        </p:nvSpPr>
        <p:spPr>
          <a:xfrm>
            <a:off x="4754880" y="4142232"/>
            <a:ext cx="109728" cy="713232"/>
          </a:xfrm>
          <a:prstGeom prst="rect">
            <a:avLst/>
          </a:prstGeom>
          <a:solidFill>
            <a:srgbClr val="38BDF8"/>
          </a:solidFill>
          <a:ln w="12700">
            <a:solidFill>
              <a:srgbClr val="38BDF8"/>
            </a:solidFill>
            <a:prstDash val="solid"/>
          </a:ln>
        </p:spPr>
        <p:txBody>
          <a:bodyPr/>
          <a:lstStyle/>
          <a:p>
            <a:endParaRPr lang="en-GB" sz="2400"/>
          </a:p>
        </p:txBody>
      </p:sp>
      <p:sp>
        <p:nvSpPr>
          <p:cNvPr id="60" name="Text 57"/>
          <p:cNvSpPr/>
          <p:nvPr/>
        </p:nvSpPr>
        <p:spPr>
          <a:xfrm>
            <a:off x="4937760" y="4197096"/>
            <a:ext cx="3931920" cy="201168"/>
          </a:xfrm>
          <a:prstGeom prst="rect">
            <a:avLst/>
          </a:prstGeom>
          <a:noFill/>
          <a:ln/>
        </p:spPr>
        <p:txBody>
          <a:bodyPr wrap="square" lIns="0" tIns="0" rIns="0" bIns="0" rtlCol="0" anchor="ctr"/>
          <a:lstStyle/>
          <a:p>
            <a:pPr marL="0" indent="0">
              <a:buNone/>
            </a:pPr>
            <a:r>
              <a:rPr lang="en-US" sz="1400" b="1" dirty="0">
                <a:solidFill>
                  <a:srgbClr val="BAE6FD"/>
                </a:solidFill>
              </a:rPr>
              <a:t>Chronic Pain, Neurodegenerative &amp; Acquired Sensory Change</a:t>
            </a:r>
            <a:endParaRPr lang="en-US" sz="1400" dirty="0"/>
          </a:p>
        </p:txBody>
      </p:sp>
      <p:sp>
        <p:nvSpPr>
          <p:cNvPr id="61" name="Text 58"/>
          <p:cNvSpPr/>
          <p:nvPr/>
        </p:nvSpPr>
        <p:spPr>
          <a:xfrm>
            <a:off x="4937760" y="4425979"/>
            <a:ext cx="3931920" cy="438912"/>
          </a:xfrm>
          <a:prstGeom prst="rect">
            <a:avLst/>
          </a:prstGeom>
          <a:noFill/>
          <a:ln/>
        </p:spPr>
        <p:txBody>
          <a:bodyPr wrap="square" lIns="0" tIns="0" rIns="0" bIns="0" rtlCol="0" anchor="ctr"/>
          <a:lstStyle/>
          <a:p>
            <a:pPr marL="0" indent="0">
              <a:buNone/>
            </a:pPr>
            <a:r>
              <a:rPr lang="en-US" sz="1100" dirty="0">
                <a:solidFill>
                  <a:srgbClr val="E0F2FE"/>
                </a:solidFill>
              </a:rPr>
              <a:t>Parkinson's, MS, acquired deafness or vision loss – progressive and acquired neurological differences.</a:t>
            </a:r>
            <a:endParaRPr lang="en-US" sz="1100" dirty="0"/>
          </a:p>
        </p:txBody>
      </p:sp>
      <p:sp>
        <p:nvSpPr>
          <p:cNvPr id="62" name="Shape 59"/>
          <p:cNvSpPr/>
          <p:nvPr/>
        </p:nvSpPr>
        <p:spPr>
          <a:xfrm>
            <a:off x="365760" y="5148072"/>
            <a:ext cx="2773680" cy="777240"/>
          </a:xfrm>
          <a:prstGeom prst="rect">
            <a:avLst/>
          </a:prstGeom>
          <a:solidFill>
            <a:srgbClr val="2E0A12"/>
          </a:solidFill>
          <a:ln w="12700">
            <a:solidFill>
              <a:srgbClr val="2E0A12"/>
            </a:solidFill>
            <a:prstDash val="solid"/>
          </a:ln>
          <a:effectLst>
            <a:outerShdw blurRad="101600" dist="25400" dir="8100000" algn="bl" rotWithShape="0">
              <a:srgbClr val="000000">
                <a:alpha val="12000"/>
              </a:srgbClr>
            </a:outerShdw>
          </a:effectLst>
        </p:spPr>
        <p:txBody>
          <a:bodyPr/>
          <a:lstStyle/>
          <a:p>
            <a:endParaRPr lang="en-GB" sz="2400"/>
          </a:p>
        </p:txBody>
      </p:sp>
      <p:sp>
        <p:nvSpPr>
          <p:cNvPr id="63" name="Shape 60"/>
          <p:cNvSpPr/>
          <p:nvPr/>
        </p:nvSpPr>
        <p:spPr>
          <a:xfrm>
            <a:off x="365760" y="5148072"/>
            <a:ext cx="109728" cy="777240"/>
          </a:xfrm>
          <a:prstGeom prst="rect">
            <a:avLst/>
          </a:prstGeom>
          <a:solidFill>
            <a:srgbClr val="F43F5E"/>
          </a:solidFill>
          <a:ln w="12700">
            <a:solidFill>
              <a:srgbClr val="F43F5E"/>
            </a:solidFill>
            <a:prstDash val="solid"/>
          </a:ln>
        </p:spPr>
        <p:txBody>
          <a:bodyPr/>
          <a:lstStyle/>
          <a:p>
            <a:endParaRPr lang="en-GB" sz="2400"/>
          </a:p>
        </p:txBody>
      </p:sp>
      <p:sp>
        <p:nvSpPr>
          <p:cNvPr id="64" name="Text 61"/>
          <p:cNvSpPr/>
          <p:nvPr/>
        </p:nvSpPr>
        <p:spPr>
          <a:xfrm>
            <a:off x="548640" y="5193792"/>
            <a:ext cx="2499360" cy="201168"/>
          </a:xfrm>
          <a:prstGeom prst="rect">
            <a:avLst/>
          </a:prstGeom>
          <a:noFill/>
          <a:ln/>
        </p:spPr>
        <p:txBody>
          <a:bodyPr wrap="square" lIns="0" tIns="0" rIns="0" bIns="0" rtlCol="0" anchor="ctr"/>
          <a:lstStyle/>
          <a:p>
            <a:pPr marL="0" indent="0">
              <a:buNone/>
            </a:pPr>
            <a:r>
              <a:rPr lang="en-US" sz="1400" b="1" dirty="0">
                <a:solidFill>
                  <a:srgbClr val="FCA5A5"/>
                </a:solidFill>
              </a:rPr>
              <a:t>Voice-hearing</a:t>
            </a:r>
            <a:endParaRPr lang="en-US" sz="1400" dirty="0"/>
          </a:p>
        </p:txBody>
      </p:sp>
      <p:sp>
        <p:nvSpPr>
          <p:cNvPr id="65" name="Text 62"/>
          <p:cNvSpPr/>
          <p:nvPr/>
        </p:nvSpPr>
        <p:spPr>
          <a:xfrm>
            <a:off x="548640" y="5413248"/>
            <a:ext cx="2499360" cy="512064"/>
          </a:xfrm>
          <a:prstGeom prst="rect">
            <a:avLst/>
          </a:prstGeom>
          <a:noFill/>
          <a:ln/>
        </p:spPr>
        <p:txBody>
          <a:bodyPr wrap="square" lIns="0" tIns="0" rIns="0" bIns="0" rtlCol="0" anchor="ctr"/>
          <a:lstStyle/>
          <a:p>
            <a:pPr marL="0" indent="0">
              <a:buNone/>
            </a:pPr>
            <a:r>
              <a:rPr lang="en-US" sz="1100" dirty="0">
                <a:solidFill>
                  <a:srgbClr val="FFE4E6"/>
                </a:solidFill>
              </a:rPr>
              <a:t>Often labelled 'psychosis'. A divergent psychological response – frequently a response to trauma.</a:t>
            </a:r>
            <a:endParaRPr lang="en-US" sz="1100" dirty="0"/>
          </a:p>
        </p:txBody>
      </p:sp>
      <p:sp>
        <p:nvSpPr>
          <p:cNvPr id="66" name="Shape 63"/>
          <p:cNvSpPr/>
          <p:nvPr/>
        </p:nvSpPr>
        <p:spPr>
          <a:xfrm>
            <a:off x="3276600" y="5148072"/>
            <a:ext cx="2773680" cy="777240"/>
          </a:xfrm>
          <a:prstGeom prst="rect">
            <a:avLst/>
          </a:prstGeom>
          <a:solidFill>
            <a:srgbClr val="2E0A12"/>
          </a:solidFill>
          <a:ln w="12700">
            <a:solidFill>
              <a:srgbClr val="2E0A12"/>
            </a:solidFill>
            <a:prstDash val="solid"/>
          </a:ln>
          <a:effectLst>
            <a:outerShdw blurRad="101600" dist="25400" dir="8100000" algn="bl" rotWithShape="0">
              <a:srgbClr val="000000">
                <a:alpha val="12000"/>
              </a:srgbClr>
            </a:outerShdw>
          </a:effectLst>
        </p:spPr>
        <p:txBody>
          <a:bodyPr/>
          <a:lstStyle/>
          <a:p>
            <a:endParaRPr lang="en-GB" sz="2400"/>
          </a:p>
        </p:txBody>
      </p:sp>
      <p:sp>
        <p:nvSpPr>
          <p:cNvPr id="67" name="Shape 64"/>
          <p:cNvSpPr/>
          <p:nvPr/>
        </p:nvSpPr>
        <p:spPr>
          <a:xfrm>
            <a:off x="3276600" y="5148072"/>
            <a:ext cx="109728" cy="777240"/>
          </a:xfrm>
          <a:prstGeom prst="rect">
            <a:avLst/>
          </a:prstGeom>
          <a:solidFill>
            <a:srgbClr val="F43F5E"/>
          </a:solidFill>
          <a:ln w="12700">
            <a:solidFill>
              <a:srgbClr val="F43F5E"/>
            </a:solidFill>
            <a:prstDash val="solid"/>
          </a:ln>
        </p:spPr>
        <p:txBody>
          <a:bodyPr/>
          <a:lstStyle/>
          <a:p>
            <a:endParaRPr lang="en-GB" sz="2400"/>
          </a:p>
        </p:txBody>
      </p:sp>
      <p:sp>
        <p:nvSpPr>
          <p:cNvPr id="68" name="Text 65"/>
          <p:cNvSpPr/>
          <p:nvPr/>
        </p:nvSpPr>
        <p:spPr>
          <a:xfrm>
            <a:off x="3459480" y="5193792"/>
            <a:ext cx="2499360" cy="201168"/>
          </a:xfrm>
          <a:prstGeom prst="rect">
            <a:avLst/>
          </a:prstGeom>
          <a:noFill/>
          <a:ln/>
        </p:spPr>
        <p:txBody>
          <a:bodyPr wrap="square" lIns="0" tIns="0" rIns="0" bIns="0" rtlCol="0" anchor="ctr"/>
          <a:lstStyle/>
          <a:p>
            <a:pPr marL="0" indent="0">
              <a:buNone/>
            </a:pPr>
            <a:r>
              <a:rPr lang="en-US" sz="1400" b="1" dirty="0">
                <a:solidFill>
                  <a:srgbClr val="FCA5A5"/>
                </a:solidFill>
              </a:rPr>
              <a:t>Extreme states of mood</a:t>
            </a:r>
            <a:endParaRPr lang="en-US" sz="1400" dirty="0"/>
          </a:p>
        </p:txBody>
      </p:sp>
      <p:sp>
        <p:nvSpPr>
          <p:cNvPr id="69" name="Text 66"/>
          <p:cNvSpPr/>
          <p:nvPr/>
        </p:nvSpPr>
        <p:spPr>
          <a:xfrm>
            <a:off x="3459480" y="5413248"/>
            <a:ext cx="2499360" cy="512064"/>
          </a:xfrm>
          <a:prstGeom prst="rect">
            <a:avLst/>
          </a:prstGeom>
          <a:noFill/>
          <a:ln/>
        </p:spPr>
        <p:txBody>
          <a:bodyPr wrap="square" lIns="0" tIns="0" rIns="0" bIns="0" rtlCol="0" anchor="ctr"/>
          <a:lstStyle/>
          <a:p>
            <a:pPr marL="0" indent="0">
              <a:buNone/>
            </a:pPr>
            <a:r>
              <a:rPr lang="en-US" sz="1100" dirty="0">
                <a:solidFill>
                  <a:srgbClr val="FFE4E6"/>
                </a:solidFill>
              </a:rPr>
              <a:t>Labelled 'bipolar'. A divergent way of experiencing energy and emotion.</a:t>
            </a:r>
            <a:endParaRPr lang="en-US" sz="1100" dirty="0"/>
          </a:p>
        </p:txBody>
      </p:sp>
      <p:sp>
        <p:nvSpPr>
          <p:cNvPr id="70" name="Shape 67"/>
          <p:cNvSpPr/>
          <p:nvPr/>
        </p:nvSpPr>
        <p:spPr>
          <a:xfrm>
            <a:off x="6187440" y="5148072"/>
            <a:ext cx="2773680" cy="905256"/>
          </a:xfrm>
          <a:prstGeom prst="rect">
            <a:avLst/>
          </a:prstGeom>
          <a:solidFill>
            <a:srgbClr val="2E0A12"/>
          </a:solidFill>
          <a:ln w="12700">
            <a:solidFill>
              <a:srgbClr val="2E0A12"/>
            </a:solidFill>
            <a:prstDash val="solid"/>
          </a:ln>
          <a:effectLst>
            <a:outerShdw blurRad="101600" dist="25400" dir="8100000" algn="bl" rotWithShape="0">
              <a:srgbClr val="000000">
                <a:alpha val="12000"/>
              </a:srgbClr>
            </a:outerShdw>
          </a:effectLst>
        </p:spPr>
        <p:txBody>
          <a:bodyPr/>
          <a:lstStyle/>
          <a:p>
            <a:endParaRPr lang="en-GB" sz="2400"/>
          </a:p>
        </p:txBody>
      </p:sp>
      <p:sp>
        <p:nvSpPr>
          <p:cNvPr id="71" name="Shape 68"/>
          <p:cNvSpPr/>
          <p:nvPr/>
        </p:nvSpPr>
        <p:spPr>
          <a:xfrm>
            <a:off x="6187440" y="5148072"/>
            <a:ext cx="109728" cy="777240"/>
          </a:xfrm>
          <a:prstGeom prst="rect">
            <a:avLst/>
          </a:prstGeom>
          <a:solidFill>
            <a:srgbClr val="F43F5E"/>
          </a:solidFill>
          <a:ln w="12700">
            <a:solidFill>
              <a:srgbClr val="F43F5E"/>
            </a:solidFill>
            <a:prstDash val="solid"/>
          </a:ln>
        </p:spPr>
        <p:txBody>
          <a:bodyPr/>
          <a:lstStyle/>
          <a:p>
            <a:endParaRPr lang="en-GB" sz="2400"/>
          </a:p>
        </p:txBody>
      </p:sp>
      <p:sp>
        <p:nvSpPr>
          <p:cNvPr id="72" name="Text 69"/>
          <p:cNvSpPr/>
          <p:nvPr/>
        </p:nvSpPr>
        <p:spPr>
          <a:xfrm>
            <a:off x="6370320" y="5193792"/>
            <a:ext cx="2499360" cy="201168"/>
          </a:xfrm>
          <a:prstGeom prst="rect">
            <a:avLst/>
          </a:prstGeom>
          <a:noFill/>
          <a:ln/>
        </p:spPr>
        <p:txBody>
          <a:bodyPr wrap="square" lIns="0" tIns="0" rIns="0" bIns="0" rtlCol="0" anchor="ctr"/>
          <a:lstStyle/>
          <a:p>
            <a:pPr marL="0" indent="0">
              <a:buNone/>
            </a:pPr>
            <a:r>
              <a:rPr lang="en-US" sz="1400" b="1" dirty="0">
                <a:solidFill>
                  <a:srgbClr val="FCA5A5"/>
                </a:solidFill>
              </a:rPr>
              <a:t>Post-traumatic stress, Anxiety &amp; Depression</a:t>
            </a:r>
            <a:endParaRPr lang="en-US" sz="1400" dirty="0"/>
          </a:p>
        </p:txBody>
      </p:sp>
      <p:sp>
        <p:nvSpPr>
          <p:cNvPr id="73" name="Text 70"/>
          <p:cNvSpPr/>
          <p:nvPr/>
        </p:nvSpPr>
        <p:spPr>
          <a:xfrm>
            <a:off x="6370320" y="5488664"/>
            <a:ext cx="2499360" cy="512064"/>
          </a:xfrm>
          <a:prstGeom prst="rect">
            <a:avLst/>
          </a:prstGeom>
          <a:noFill/>
          <a:ln/>
        </p:spPr>
        <p:txBody>
          <a:bodyPr wrap="square" lIns="0" tIns="0" rIns="0" bIns="0" rtlCol="0" anchor="ctr"/>
          <a:lstStyle/>
          <a:p>
            <a:pPr marL="0" indent="0">
              <a:buNone/>
            </a:pPr>
            <a:r>
              <a:rPr lang="en-US" sz="1100" dirty="0">
                <a:solidFill>
                  <a:srgbClr val="FFE4E6"/>
                </a:solidFill>
              </a:rPr>
              <a:t>The nervous system's reasonable responses to unreasonable experiences – shaped by trauma, not broken biology.</a:t>
            </a:r>
            <a:endParaRPr lang="en-US" sz="1100" dirty="0"/>
          </a:p>
        </p:txBody>
      </p:sp>
      <p:sp>
        <p:nvSpPr>
          <p:cNvPr id="74" name="Shape 71"/>
          <p:cNvSpPr/>
          <p:nvPr/>
        </p:nvSpPr>
        <p:spPr>
          <a:xfrm>
            <a:off x="9098280" y="1600200"/>
            <a:ext cx="2743200" cy="3657600"/>
          </a:xfrm>
          <a:prstGeom prst="rect">
            <a:avLst/>
          </a:prstGeom>
          <a:solidFill>
            <a:srgbClr val="2D0A1E"/>
          </a:solidFill>
          <a:ln w="12700">
            <a:solidFill>
              <a:srgbClr val="2D0A1E"/>
            </a:solidFill>
            <a:prstDash val="solid"/>
          </a:ln>
          <a:effectLst>
            <a:outerShdw blurRad="101600" dist="25400" dir="8100000" algn="bl" rotWithShape="0">
              <a:srgbClr val="000000">
                <a:alpha val="12000"/>
              </a:srgbClr>
            </a:outerShdw>
          </a:effectLst>
        </p:spPr>
        <p:txBody>
          <a:bodyPr/>
          <a:lstStyle/>
          <a:p>
            <a:endParaRPr lang="en-GB" sz="2400"/>
          </a:p>
        </p:txBody>
      </p:sp>
      <p:sp>
        <p:nvSpPr>
          <p:cNvPr id="75" name="Shape 72"/>
          <p:cNvSpPr/>
          <p:nvPr/>
        </p:nvSpPr>
        <p:spPr>
          <a:xfrm>
            <a:off x="9098280" y="1600200"/>
            <a:ext cx="2743200" cy="329184"/>
          </a:xfrm>
          <a:prstGeom prst="rect">
            <a:avLst/>
          </a:prstGeom>
          <a:solidFill>
            <a:srgbClr val="BE123C"/>
          </a:solidFill>
          <a:ln w="12700">
            <a:solidFill>
              <a:srgbClr val="BE123C"/>
            </a:solidFill>
            <a:prstDash val="solid"/>
          </a:ln>
        </p:spPr>
        <p:txBody>
          <a:bodyPr/>
          <a:lstStyle/>
          <a:p>
            <a:endParaRPr lang="en-GB" sz="2400"/>
          </a:p>
        </p:txBody>
      </p:sp>
      <p:sp>
        <p:nvSpPr>
          <p:cNvPr id="76" name="Text 73"/>
          <p:cNvSpPr/>
          <p:nvPr/>
        </p:nvSpPr>
        <p:spPr>
          <a:xfrm>
            <a:off x="9189720" y="1645920"/>
            <a:ext cx="2560320" cy="237744"/>
          </a:xfrm>
          <a:prstGeom prst="rect">
            <a:avLst/>
          </a:prstGeom>
          <a:noFill/>
          <a:ln/>
        </p:spPr>
        <p:txBody>
          <a:bodyPr wrap="square" lIns="0" tIns="0" rIns="0" bIns="0" rtlCol="0" anchor="ctr"/>
          <a:lstStyle/>
          <a:p>
            <a:pPr marL="0" indent="0">
              <a:buNone/>
            </a:pPr>
            <a:r>
              <a:rPr lang="en-US" sz="1400" b="1" dirty="0">
                <a:solidFill>
                  <a:srgbClr val="FFFFFF"/>
                </a:solidFill>
              </a:rPr>
              <a:t>⚠  The people left out</a:t>
            </a:r>
            <a:endParaRPr lang="en-US" sz="1400" dirty="0"/>
          </a:p>
        </p:txBody>
      </p:sp>
      <p:sp>
        <p:nvSpPr>
          <p:cNvPr id="77" name="Text 74"/>
          <p:cNvSpPr/>
          <p:nvPr/>
        </p:nvSpPr>
        <p:spPr>
          <a:xfrm>
            <a:off x="9208008" y="2002536"/>
            <a:ext cx="2523744" cy="2743200"/>
          </a:xfrm>
          <a:prstGeom prst="rect">
            <a:avLst/>
          </a:prstGeom>
          <a:noFill/>
          <a:ln/>
        </p:spPr>
        <p:txBody>
          <a:bodyPr wrap="square" lIns="0" tIns="0" rIns="0" bIns="0" rtlCol="0" anchor="ctr"/>
          <a:lstStyle/>
          <a:p>
            <a:pPr marL="0" indent="0" algn="l">
              <a:buNone/>
            </a:pPr>
            <a:r>
              <a:rPr lang="en-US" sz="1400" dirty="0">
                <a:solidFill>
                  <a:srgbClr val="FFE4E6"/>
                </a:solidFill>
              </a:rPr>
              <a:t>When we celebrate neurodiversity but exclude psychological divergence, we send a message: your kind of different is not the right kind.</a:t>
            </a:r>
            <a:endParaRPr lang="en-US" sz="1400" dirty="0"/>
          </a:p>
          <a:p>
            <a:pPr marL="0" indent="0" algn="l">
              <a:buNone/>
            </a:pPr>
            <a:endParaRPr lang="en-US" sz="1400" dirty="0"/>
          </a:p>
          <a:p>
            <a:pPr marL="0" indent="0" algn="l">
              <a:buNone/>
            </a:pPr>
            <a:r>
              <a:rPr lang="en-US" sz="1400" dirty="0">
                <a:solidFill>
                  <a:srgbClr val="FFE4E6"/>
                </a:solidFill>
              </a:rPr>
              <a:t>That exclusion compounds the harm of pathologisation.</a:t>
            </a:r>
            <a:endParaRPr lang="en-US" sz="1400" dirty="0"/>
          </a:p>
          <a:p>
            <a:pPr marL="0" indent="0" algn="l">
              <a:buNone/>
            </a:pPr>
            <a:endParaRPr lang="en-US" sz="1400" dirty="0"/>
          </a:p>
          <a:p>
            <a:pPr marL="0" indent="0" algn="l">
              <a:buNone/>
            </a:pPr>
            <a:r>
              <a:rPr lang="en-US" sz="1400" dirty="0">
                <a:solidFill>
                  <a:srgbClr val="FFE4E6"/>
                </a:solidFill>
              </a:rPr>
              <a:t>Neurodiversity – the variation of all human minds – does not come with an approved list. It includes everyone.</a:t>
            </a:r>
            <a:endParaRPr lang="en-US" sz="1400" dirty="0"/>
          </a:p>
        </p:txBody>
      </p:sp>
      <p:sp>
        <p:nvSpPr>
          <p:cNvPr id="78" name="Text 75"/>
          <p:cNvSpPr/>
          <p:nvPr/>
        </p:nvSpPr>
        <p:spPr>
          <a:xfrm>
            <a:off x="9235440" y="4877806"/>
            <a:ext cx="2560320" cy="274320"/>
          </a:xfrm>
          <a:prstGeom prst="rect">
            <a:avLst/>
          </a:prstGeom>
          <a:noFill/>
          <a:ln/>
        </p:spPr>
        <p:txBody>
          <a:bodyPr wrap="square" lIns="0" tIns="0" rIns="0" bIns="0" rtlCol="0" anchor="ctr"/>
          <a:lstStyle/>
          <a:p>
            <a:pPr marL="0" indent="0">
              <a:buNone/>
            </a:pPr>
            <a:r>
              <a:rPr lang="en-US" sz="1000" i="1" dirty="0">
                <a:solidFill>
                  <a:srgbClr val="FDA4AF"/>
                </a:solidFill>
              </a:rPr>
              <a:t>Farahar (2020). The Neurodiversity Reader. Pavilion.</a:t>
            </a:r>
            <a:endParaRPr lang="en-US" sz="1000" dirty="0"/>
          </a:p>
        </p:txBody>
      </p:sp>
      <p:sp>
        <p:nvSpPr>
          <p:cNvPr id="79" name="Text 76"/>
          <p:cNvSpPr/>
          <p:nvPr/>
        </p:nvSpPr>
        <p:spPr>
          <a:xfrm>
            <a:off x="365760" y="6510528"/>
            <a:ext cx="7315200" cy="201168"/>
          </a:xfrm>
          <a:prstGeom prst="rect">
            <a:avLst/>
          </a:prstGeom>
          <a:noFill/>
          <a:ln/>
        </p:spPr>
        <p:txBody>
          <a:bodyPr wrap="square" lIns="0" tIns="0" rIns="0" bIns="0" rtlCol="0" anchor="ctr"/>
          <a:lstStyle/>
          <a:p>
            <a:pPr marL="0" indent="0">
              <a:buNone/>
            </a:pPr>
            <a:r>
              <a:rPr lang="en-US" sz="900" dirty="0">
                <a:solidFill>
                  <a:srgbClr val="A78BFA"/>
                </a:solidFill>
              </a:rPr>
              <a:t>Dr Chloe Farahar (they/she)  |  Aucademy CIC  |  aucademy.co.uk</a:t>
            </a:r>
            <a:endParaRPr lang="en-US" sz="900" dirty="0"/>
          </a:p>
        </p:txBody>
      </p:sp>
      <p:sp>
        <p:nvSpPr>
          <p:cNvPr id="80" name="Text 77"/>
          <p:cNvSpPr/>
          <p:nvPr/>
        </p:nvSpPr>
        <p:spPr>
          <a:xfrm>
            <a:off x="8686800" y="6510528"/>
            <a:ext cx="3108960" cy="201168"/>
          </a:xfrm>
          <a:prstGeom prst="rect">
            <a:avLst/>
          </a:prstGeom>
          <a:noFill/>
          <a:ln/>
        </p:spPr>
        <p:txBody>
          <a:bodyPr wrap="square" lIns="0" tIns="0" rIns="0" bIns="0" rtlCol="0" anchor="ctr"/>
          <a:lstStyle/>
          <a:p>
            <a:pPr marL="0" indent="0" algn="r">
              <a:buNone/>
            </a:pPr>
            <a:r>
              <a:rPr lang="en-US" sz="1050" dirty="0">
                <a:solidFill>
                  <a:srgbClr val="6B4FA0"/>
                </a:solidFill>
              </a:rPr>
              <a:t>© Dr Chloe Farahar – please credit when sharing</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306286" cy="91440"/>
          </a:xfrm>
          <a:prstGeom prst="rect">
            <a:avLst/>
          </a:prstGeom>
          <a:solidFill>
            <a:srgbClr val="EF4444"/>
          </a:solidFill>
          <a:ln w="12700">
            <a:solidFill>
              <a:srgbClr val="EF4444"/>
            </a:solidFill>
            <a:prstDash val="solid"/>
          </a:ln>
        </p:spPr>
        <p:txBody>
          <a:bodyPr/>
          <a:lstStyle/>
          <a:p>
            <a:endParaRPr lang="en-GB" sz="2400"/>
          </a:p>
        </p:txBody>
      </p:sp>
      <p:sp>
        <p:nvSpPr>
          <p:cNvPr id="3" name="Shape 1"/>
          <p:cNvSpPr/>
          <p:nvPr/>
        </p:nvSpPr>
        <p:spPr>
          <a:xfrm>
            <a:off x="1306286" y="0"/>
            <a:ext cx="1306286" cy="91440"/>
          </a:xfrm>
          <a:prstGeom prst="rect">
            <a:avLst/>
          </a:prstGeom>
          <a:solidFill>
            <a:srgbClr val="F97316"/>
          </a:solidFill>
          <a:ln w="12700">
            <a:solidFill>
              <a:srgbClr val="F97316"/>
            </a:solidFill>
            <a:prstDash val="solid"/>
          </a:ln>
        </p:spPr>
        <p:txBody>
          <a:bodyPr/>
          <a:lstStyle/>
          <a:p>
            <a:endParaRPr lang="en-GB" sz="2400"/>
          </a:p>
        </p:txBody>
      </p:sp>
      <p:sp>
        <p:nvSpPr>
          <p:cNvPr id="4" name="Shape 2"/>
          <p:cNvSpPr/>
          <p:nvPr/>
        </p:nvSpPr>
        <p:spPr>
          <a:xfrm>
            <a:off x="2612571" y="0"/>
            <a:ext cx="1306286" cy="91440"/>
          </a:xfrm>
          <a:prstGeom prst="rect">
            <a:avLst/>
          </a:prstGeom>
          <a:solidFill>
            <a:srgbClr val="F59E0B"/>
          </a:solidFill>
          <a:ln w="12700">
            <a:solidFill>
              <a:srgbClr val="F59E0B"/>
            </a:solidFill>
            <a:prstDash val="solid"/>
          </a:ln>
        </p:spPr>
        <p:txBody>
          <a:bodyPr/>
          <a:lstStyle/>
          <a:p>
            <a:endParaRPr lang="en-GB" sz="2400"/>
          </a:p>
        </p:txBody>
      </p:sp>
      <p:sp>
        <p:nvSpPr>
          <p:cNvPr id="5" name="Shape 3"/>
          <p:cNvSpPr/>
          <p:nvPr/>
        </p:nvSpPr>
        <p:spPr>
          <a:xfrm>
            <a:off x="3918857" y="0"/>
            <a:ext cx="1306286" cy="91440"/>
          </a:xfrm>
          <a:prstGeom prst="rect">
            <a:avLst/>
          </a:prstGeom>
          <a:solidFill>
            <a:srgbClr val="10B981"/>
          </a:solidFill>
          <a:ln w="12700">
            <a:solidFill>
              <a:srgbClr val="10B981"/>
            </a:solidFill>
            <a:prstDash val="solid"/>
          </a:ln>
        </p:spPr>
        <p:txBody>
          <a:bodyPr/>
          <a:lstStyle/>
          <a:p>
            <a:endParaRPr lang="en-GB" sz="2400"/>
          </a:p>
        </p:txBody>
      </p:sp>
      <p:sp>
        <p:nvSpPr>
          <p:cNvPr id="6" name="Shape 4"/>
          <p:cNvSpPr/>
          <p:nvPr/>
        </p:nvSpPr>
        <p:spPr>
          <a:xfrm>
            <a:off x="5225143" y="0"/>
            <a:ext cx="1306286" cy="91440"/>
          </a:xfrm>
          <a:prstGeom prst="rect">
            <a:avLst/>
          </a:prstGeom>
          <a:solidFill>
            <a:srgbClr val="0891B2"/>
          </a:solidFill>
          <a:ln w="12700">
            <a:solidFill>
              <a:srgbClr val="0891B2"/>
            </a:solidFill>
            <a:prstDash val="solid"/>
          </a:ln>
        </p:spPr>
        <p:txBody>
          <a:bodyPr/>
          <a:lstStyle/>
          <a:p>
            <a:endParaRPr lang="en-GB" sz="2400"/>
          </a:p>
        </p:txBody>
      </p:sp>
      <p:sp>
        <p:nvSpPr>
          <p:cNvPr id="7" name="Shape 5"/>
          <p:cNvSpPr/>
          <p:nvPr/>
        </p:nvSpPr>
        <p:spPr>
          <a:xfrm>
            <a:off x="6531429" y="0"/>
            <a:ext cx="1306286" cy="91440"/>
          </a:xfrm>
          <a:prstGeom prst="rect">
            <a:avLst/>
          </a:prstGeom>
          <a:solidFill>
            <a:srgbClr val="7C3AED"/>
          </a:solidFill>
          <a:ln w="12700">
            <a:solidFill>
              <a:srgbClr val="7C3AED"/>
            </a:solidFill>
            <a:prstDash val="solid"/>
          </a:ln>
        </p:spPr>
        <p:txBody>
          <a:bodyPr/>
          <a:lstStyle/>
          <a:p>
            <a:endParaRPr lang="en-GB" sz="2400"/>
          </a:p>
        </p:txBody>
      </p:sp>
      <p:sp>
        <p:nvSpPr>
          <p:cNvPr id="8" name="Shape 6"/>
          <p:cNvSpPr/>
          <p:nvPr/>
        </p:nvSpPr>
        <p:spPr>
          <a:xfrm>
            <a:off x="7837714" y="0"/>
            <a:ext cx="1306286" cy="91440"/>
          </a:xfrm>
          <a:prstGeom prst="rect">
            <a:avLst/>
          </a:prstGeom>
          <a:solidFill>
            <a:srgbClr val="A855F7"/>
          </a:solidFill>
          <a:ln w="12700">
            <a:solidFill>
              <a:srgbClr val="A855F7"/>
            </a:solidFill>
            <a:prstDash val="solid"/>
          </a:ln>
        </p:spPr>
        <p:txBody>
          <a:bodyPr/>
          <a:lstStyle/>
          <a:p>
            <a:endParaRPr lang="en-GB" sz="2400"/>
          </a:p>
        </p:txBody>
      </p:sp>
      <p:sp>
        <p:nvSpPr>
          <p:cNvPr id="9" name="Shape 7"/>
          <p:cNvSpPr/>
          <p:nvPr/>
        </p:nvSpPr>
        <p:spPr>
          <a:xfrm>
            <a:off x="0" y="6766560"/>
            <a:ext cx="1306286" cy="91440"/>
          </a:xfrm>
          <a:prstGeom prst="rect">
            <a:avLst/>
          </a:prstGeom>
          <a:solidFill>
            <a:srgbClr val="EF4444"/>
          </a:solidFill>
          <a:ln w="12700">
            <a:solidFill>
              <a:srgbClr val="EF4444"/>
            </a:solidFill>
            <a:prstDash val="solid"/>
          </a:ln>
        </p:spPr>
        <p:txBody>
          <a:bodyPr/>
          <a:lstStyle/>
          <a:p>
            <a:endParaRPr lang="en-GB" sz="2400"/>
          </a:p>
        </p:txBody>
      </p:sp>
      <p:sp>
        <p:nvSpPr>
          <p:cNvPr id="10" name="Shape 8"/>
          <p:cNvSpPr/>
          <p:nvPr/>
        </p:nvSpPr>
        <p:spPr>
          <a:xfrm>
            <a:off x="1306286" y="6766560"/>
            <a:ext cx="1306286" cy="91440"/>
          </a:xfrm>
          <a:prstGeom prst="rect">
            <a:avLst/>
          </a:prstGeom>
          <a:solidFill>
            <a:srgbClr val="F97316"/>
          </a:solidFill>
          <a:ln w="12700">
            <a:solidFill>
              <a:srgbClr val="F97316"/>
            </a:solidFill>
            <a:prstDash val="solid"/>
          </a:ln>
        </p:spPr>
        <p:txBody>
          <a:bodyPr/>
          <a:lstStyle/>
          <a:p>
            <a:endParaRPr lang="en-GB" sz="2400"/>
          </a:p>
        </p:txBody>
      </p:sp>
      <p:sp>
        <p:nvSpPr>
          <p:cNvPr id="11" name="Shape 9"/>
          <p:cNvSpPr/>
          <p:nvPr/>
        </p:nvSpPr>
        <p:spPr>
          <a:xfrm>
            <a:off x="2612571" y="6766560"/>
            <a:ext cx="1306286" cy="91440"/>
          </a:xfrm>
          <a:prstGeom prst="rect">
            <a:avLst/>
          </a:prstGeom>
          <a:solidFill>
            <a:srgbClr val="F59E0B"/>
          </a:solidFill>
          <a:ln w="12700">
            <a:solidFill>
              <a:srgbClr val="F59E0B"/>
            </a:solidFill>
            <a:prstDash val="solid"/>
          </a:ln>
        </p:spPr>
        <p:txBody>
          <a:bodyPr/>
          <a:lstStyle/>
          <a:p>
            <a:endParaRPr lang="en-GB" sz="2400"/>
          </a:p>
        </p:txBody>
      </p:sp>
      <p:sp>
        <p:nvSpPr>
          <p:cNvPr id="12" name="Shape 10"/>
          <p:cNvSpPr/>
          <p:nvPr/>
        </p:nvSpPr>
        <p:spPr>
          <a:xfrm>
            <a:off x="3918857" y="6766560"/>
            <a:ext cx="1306286" cy="91440"/>
          </a:xfrm>
          <a:prstGeom prst="rect">
            <a:avLst/>
          </a:prstGeom>
          <a:solidFill>
            <a:srgbClr val="10B981"/>
          </a:solidFill>
          <a:ln w="12700">
            <a:solidFill>
              <a:srgbClr val="10B981"/>
            </a:solidFill>
            <a:prstDash val="solid"/>
          </a:ln>
        </p:spPr>
        <p:txBody>
          <a:bodyPr/>
          <a:lstStyle/>
          <a:p>
            <a:endParaRPr lang="en-GB" sz="2400"/>
          </a:p>
        </p:txBody>
      </p:sp>
      <p:sp>
        <p:nvSpPr>
          <p:cNvPr id="13" name="Shape 11"/>
          <p:cNvSpPr/>
          <p:nvPr/>
        </p:nvSpPr>
        <p:spPr>
          <a:xfrm>
            <a:off x="5225143" y="6766560"/>
            <a:ext cx="1306286" cy="91440"/>
          </a:xfrm>
          <a:prstGeom prst="rect">
            <a:avLst/>
          </a:prstGeom>
          <a:solidFill>
            <a:srgbClr val="0891B2"/>
          </a:solidFill>
          <a:ln w="12700">
            <a:solidFill>
              <a:srgbClr val="0891B2"/>
            </a:solidFill>
            <a:prstDash val="solid"/>
          </a:ln>
        </p:spPr>
        <p:txBody>
          <a:bodyPr/>
          <a:lstStyle/>
          <a:p>
            <a:endParaRPr lang="en-GB" sz="2400"/>
          </a:p>
        </p:txBody>
      </p:sp>
      <p:sp>
        <p:nvSpPr>
          <p:cNvPr id="14" name="Shape 12"/>
          <p:cNvSpPr/>
          <p:nvPr/>
        </p:nvSpPr>
        <p:spPr>
          <a:xfrm>
            <a:off x="6531429" y="6766560"/>
            <a:ext cx="1306286" cy="91440"/>
          </a:xfrm>
          <a:prstGeom prst="rect">
            <a:avLst/>
          </a:prstGeom>
          <a:solidFill>
            <a:srgbClr val="7C3AED"/>
          </a:solidFill>
          <a:ln w="12700">
            <a:solidFill>
              <a:srgbClr val="7C3AED"/>
            </a:solidFill>
            <a:prstDash val="solid"/>
          </a:ln>
        </p:spPr>
        <p:txBody>
          <a:bodyPr/>
          <a:lstStyle/>
          <a:p>
            <a:endParaRPr lang="en-GB" sz="2400"/>
          </a:p>
        </p:txBody>
      </p:sp>
      <p:sp>
        <p:nvSpPr>
          <p:cNvPr id="15" name="Shape 13"/>
          <p:cNvSpPr/>
          <p:nvPr/>
        </p:nvSpPr>
        <p:spPr>
          <a:xfrm>
            <a:off x="7837714" y="6766560"/>
            <a:ext cx="1306286" cy="91440"/>
          </a:xfrm>
          <a:prstGeom prst="rect">
            <a:avLst/>
          </a:prstGeom>
          <a:solidFill>
            <a:srgbClr val="A855F7"/>
          </a:solidFill>
          <a:ln w="12700">
            <a:solidFill>
              <a:srgbClr val="A855F7"/>
            </a:solidFill>
            <a:prstDash val="solid"/>
          </a:ln>
        </p:spPr>
        <p:txBody>
          <a:bodyPr/>
          <a:lstStyle/>
          <a:p>
            <a:endParaRPr lang="en-GB" sz="2400"/>
          </a:p>
        </p:txBody>
      </p:sp>
      <p:sp>
        <p:nvSpPr>
          <p:cNvPr id="16" name="Shape 14"/>
          <p:cNvSpPr/>
          <p:nvPr/>
        </p:nvSpPr>
        <p:spPr>
          <a:xfrm>
            <a:off x="0" y="91440"/>
            <a:ext cx="12161520" cy="877824"/>
          </a:xfrm>
          <a:prstGeom prst="rect">
            <a:avLst/>
          </a:prstGeom>
          <a:solidFill>
            <a:srgbClr val="1E293B"/>
          </a:solidFill>
          <a:ln w="12700">
            <a:solidFill>
              <a:srgbClr val="1E293B"/>
            </a:solidFill>
            <a:prstDash val="solid"/>
          </a:ln>
        </p:spPr>
        <p:txBody>
          <a:bodyPr/>
          <a:lstStyle/>
          <a:p>
            <a:endParaRPr lang="en-GB" sz="2400"/>
          </a:p>
        </p:txBody>
      </p:sp>
      <p:sp>
        <p:nvSpPr>
          <p:cNvPr id="17" name="Text 15"/>
          <p:cNvSpPr/>
          <p:nvPr/>
        </p:nvSpPr>
        <p:spPr>
          <a:xfrm>
            <a:off x="365760" y="128016"/>
            <a:ext cx="10972800" cy="201168"/>
          </a:xfrm>
          <a:prstGeom prst="rect">
            <a:avLst/>
          </a:prstGeom>
          <a:noFill/>
          <a:ln/>
        </p:spPr>
        <p:txBody>
          <a:bodyPr wrap="square" lIns="0" tIns="0" rIns="0" bIns="0" rtlCol="0" anchor="ctr"/>
          <a:lstStyle/>
          <a:p>
            <a:pPr marL="0" indent="0">
              <a:buNone/>
            </a:pPr>
            <a:r>
              <a:rPr lang="en-US" sz="800" b="1" kern="0" spc="150" dirty="0">
                <a:solidFill>
                  <a:srgbClr val="2DD4BF"/>
                </a:solidFill>
              </a:rPr>
              <a:t>NEURODIVERSITY CELEBRATION WEEK – EXPANDING THE CONVERSATION</a:t>
            </a:r>
            <a:endParaRPr lang="en-US" sz="800" dirty="0"/>
          </a:p>
        </p:txBody>
      </p:sp>
      <p:sp>
        <p:nvSpPr>
          <p:cNvPr id="18" name="Text 16"/>
          <p:cNvSpPr/>
          <p:nvPr/>
        </p:nvSpPr>
        <p:spPr>
          <a:xfrm>
            <a:off x="365760" y="329184"/>
            <a:ext cx="11430000" cy="566928"/>
          </a:xfrm>
          <a:prstGeom prst="rect">
            <a:avLst/>
          </a:prstGeom>
          <a:noFill/>
          <a:ln/>
        </p:spPr>
        <p:txBody>
          <a:bodyPr wrap="square" lIns="0" tIns="0" rIns="0" bIns="0"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Psychological Divergence Is </a:t>
            </a:r>
            <a:r>
              <a:rPr lang="en-US" sz="3400" b="1" dirty="0">
                <a:solidFill>
                  <a:srgbClr val="2DD4BF"/>
                </a:solidFill>
                <a:latin typeface="Georgia" pitchFamily="34" charset="0"/>
                <a:ea typeface="Georgia" pitchFamily="34" charset="-122"/>
                <a:cs typeface="Georgia" pitchFamily="34" charset="-120"/>
              </a:rPr>
              <a:t>Not</a:t>
            </a:r>
            <a:r>
              <a:rPr lang="en-US" sz="3400" b="1" dirty="0">
                <a:solidFill>
                  <a:srgbClr val="FFFFFF"/>
                </a:solidFill>
                <a:latin typeface="Georgia" pitchFamily="34" charset="0"/>
                <a:ea typeface="Georgia" pitchFamily="34" charset="-122"/>
                <a:cs typeface="Georgia" pitchFamily="34" charset="-120"/>
              </a:rPr>
              <a:t> Mental Illness</a:t>
            </a:r>
            <a:endParaRPr lang="en-US" sz="3400" dirty="0"/>
          </a:p>
        </p:txBody>
      </p:sp>
      <p:sp>
        <p:nvSpPr>
          <p:cNvPr id="19" name="Shape 17"/>
          <p:cNvSpPr/>
          <p:nvPr/>
        </p:nvSpPr>
        <p:spPr>
          <a:xfrm>
            <a:off x="274320" y="1060704"/>
            <a:ext cx="5486400" cy="347472"/>
          </a:xfrm>
          <a:prstGeom prst="rect">
            <a:avLst/>
          </a:prstGeom>
          <a:solidFill>
            <a:srgbClr val="FB7185">
              <a:alpha val="80000"/>
            </a:srgbClr>
          </a:solidFill>
          <a:ln w="12700">
            <a:solidFill>
              <a:srgbClr val="FB7185">
                <a:alpha val="80000"/>
              </a:srgbClr>
            </a:solidFill>
            <a:prstDash val="solid"/>
          </a:ln>
        </p:spPr>
        <p:txBody>
          <a:bodyPr/>
          <a:lstStyle/>
          <a:p>
            <a:endParaRPr lang="en-GB" sz="2400"/>
          </a:p>
        </p:txBody>
      </p:sp>
      <p:sp>
        <p:nvSpPr>
          <p:cNvPr id="20" name="Text 18"/>
          <p:cNvSpPr/>
          <p:nvPr/>
        </p:nvSpPr>
        <p:spPr>
          <a:xfrm>
            <a:off x="365760" y="1088136"/>
            <a:ext cx="5303520" cy="274320"/>
          </a:xfrm>
          <a:prstGeom prst="rect">
            <a:avLst/>
          </a:prstGeom>
          <a:noFill/>
          <a:ln/>
        </p:spPr>
        <p:txBody>
          <a:bodyPr wrap="square" lIns="0" tIns="0" rIns="0" bIns="0" rtlCol="0" anchor="ctr"/>
          <a:lstStyle/>
          <a:p>
            <a:pPr marL="0" indent="0">
              <a:buNone/>
            </a:pPr>
            <a:r>
              <a:rPr lang="en-US" b="1" dirty="0">
                <a:solidFill>
                  <a:srgbClr val="FFFFFF"/>
                </a:solidFill>
              </a:rPr>
              <a:t>✗   The Pathology Paradigm</a:t>
            </a:r>
            <a:endParaRPr lang="en-US" dirty="0"/>
          </a:p>
        </p:txBody>
      </p:sp>
      <p:sp>
        <p:nvSpPr>
          <p:cNvPr id="21" name="Shape 19"/>
          <p:cNvSpPr/>
          <p:nvPr/>
        </p:nvSpPr>
        <p:spPr>
          <a:xfrm>
            <a:off x="6263640" y="1060704"/>
            <a:ext cx="5577840" cy="347472"/>
          </a:xfrm>
          <a:prstGeom prst="rect">
            <a:avLst/>
          </a:prstGeom>
          <a:solidFill>
            <a:srgbClr val="2DD4BF">
              <a:alpha val="80000"/>
            </a:srgbClr>
          </a:solidFill>
          <a:ln w="12700">
            <a:solidFill>
              <a:srgbClr val="2DD4BF">
                <a:alpha val="80000"/>
              </a:srgbClr>
            </a:solidFill>
            <a:prstDash val="solid"/>
          </a:ln>
        </p:spPr>
        <p:txBody>
          <a:bodyPr/>
          <a:lstStyle/>
          <a:p>
            <a:endParaRPr lang="en-GB" sz="2400"/>
          </a:p>
        </p:txBody>
      </p:sp>
      <p:sp>
        <p:nvSpPr>
          <p:cNvPr id="22" name="Text 20"/>
          <p:cNvSpPr/>
          <p:nvPr/>
        </p:nvSpPr>
        <p:spPr>
          <a:xfrm>
            <a:off x="6355080" y="1088136"/>
            <a:ext cx="5394960" cy="274320"/>
          </a:xfrm>
          <a:prstGeom prst="rect">
            <a:avLst/>
          </a:prstGeom>
          <a:noFill/>
          <a:ln/>
        </p:spPr>
        <p:txBody>
          <a:bodyPr wrap="square" lIns="0" tIns="0" rIns="0" bIns="0" rtlCol="0" anchor="ctr"/>
          <a:lstStyle/>
          <a:p>
            <a:pPr marL="0" indent="0">
              <a:buNone/>
            </a:pPr>
            <a:r>
              <a:rPr lang="en-US" b="1" dirty="0">
                <a:solidFill>
                  <a:srgbClr val="FFFFFF"/>
                </a:solidFill>
              </a:rPr>
              <a:t>✓   The Neurodiversity Paradigm</a:t>
            </a:r>
            <a:endParaRPr lang="en-US" dirty="0"/>
          </a:p>
        </p:txBody>
      </p:sp>
      <p:sp>
        <p:nvSpPr>
          <p:cNvPr id="23" name="Shape 21"/>
          <p:cNvSpPr/>
          <p:nvPr/>
        </p:nvSpPr>
        <p:spPr>
          <a:xfrm>
            <a:off x="274320" y="1408176"/>
            <a:ext cx="5486400" cy="2834640"/>
          </a:xfrm>
          <a:prstGeom prst="rect">
            <a:avLst/>
          </a:prstGeom>
          <a:solidFill>
            <a:srgbClr val="FB7185">
              <a:alpha val="7000"/>
            </a:srgbClr>
          </a:solidFill>
          <a:ln w="12700">
            <a:solidFill>
              <a:srgbClr val="FB7185">
                <a:alpha val="20000"/>
              </a:srgbClr>
            </a:solidFill>
            <a:prstDash val="solid"/>
          </a:ln>
        </p:spPr>
        <p:txBody>
          <a:bodyPr/>
          <a:lstStyle/>
          <a:p>
            <a:endParaRPr lang="en-GB" sz="2400"/>
          </a:p>
        </p:txBody>
      </p:sp>
      <p:sp>
        <p:nvSpPr>
          <p:cNvPr id="24" name="Shape 22"/>
          <p:cNvSpPr/>
          <p:nvPr/>
        </p:nvSpPr>
        <p:spPr>
          <a:xfrm>
            <a:off x="6263640" y="1408176"/>
            <a:ext cx="5577840" cy="2834640"/>
          </a:xfrm>
          <a:prstGeom prst="rect">
            <a:avLst/>
          </a:prstGeom>
          <a:solidFill>
            <a:srgbClr val="2DD4BF">
              <a:alpha val="7000"/>
            </a:srgbClr>
          </a:solidFill>
          <a:ln w="12700">
            <a:solidFill>
              <a:srgbClr val="2DD4BF">
                <a:alpha val="20000"/>
              </a:srgbClr>
            </a:solidFill>
            <a:prstDash val="solid"/>
          </a:ln>
        </p:spPr>
        <p:txBody>
          <a:bodyPr/>
          <a:lstStyle/>
          <a:p>
            <a:endParaRPr lang="en-GB" sz="2400"/>
          </a:p>
        </p:txBody>
      </p:sp>
      <p:sp>
        <p:nvSpPr>
          <p:cNvPr id="25" name="Shape 23"/>
          <p:cNvSpPr/>
          <p:nvPr/>
        </p:nvSpPr>
        <p:spPr>
          <a:xfrm>
            <a:off x="365760" y="1499616"/>
            <a:ext cx="237744" cy="237744"/>
          </a:xfrm>
          <a:prstGeom prst="ellipse">
            <a:avLst/>
          </a:prstGeom>
          <a:solidFill>
            <a:srgbClr val="FB7185">
              <a:alpha val="70000"/>
            </a:srgbClr>
          </a:solidFill>
          <a:ln w="12700">
            <a:solidFill>
              <a:srgbClr val="FB7185"/>
            </a:solidFill>
            <a:prstDash val="solid"/>
          </a:ln>
        </p:spPr>
        <p:txBody>
          <a:bodyPr/>
          <a:lstStyle/>
          <a:p>
            <a:endParaRPr lang="en-GB" sz="2400"/>
          </a:p>
        </p:txBody>
      </p:sp>
      <p:sp>
        <p:nvSpPr>
          <p:cNvPr id="26" name="Text 24"/>
          <p:cNvSpPr/>
          <p:nvPr/>
        </p:nvSpPr>
        <p:spPr>
          <a:xfrm>
            <a:off x="365760" y="1499616"/>
            <a:ext cx="237744" cy="237744"/>
          </a:xfrm>
          <a:prstGeom prst="rect">
            <a:avLst/>
          </a:prstGeom>
          <a:noFill/>
          <a:ln/>
        </p:spPr>
        <p:txBody>
          <a:bodyPr wrap="square" lIns="0" tIns="0" rIns="0" bIns="0" rtlCol="0" anchor="ctr"/>
          <a:lstStyle/>
          <a:p>
            <a:pPr marL="0" indent="0" algn="ctr">
              <a:buNone/>
            </a:pPr>
            <a:r>
              <a:rPr lang="en-US" sz="1100" b="1" dirty="0">
                <a:solidFill>
                  <a:srgbClr val="FFFFFF"/>
                </a:solidFill>
              </a:rPr>
              <a:t>1</a:t>
            </a:r>
            <a:endParaRPr lang="en-US" sz="1100" dirty="0"/>
          </a:p>
        </p:txBody>
      </p:sp>
      <p:sp>
        <p:nvSpPr>
          <p:cNvPr id="27" name="Text 25"/>
          <p:cNvSpPr/>
          <p:nvPr/>
        </p:nvSpPr>
        <p:spPr>
          <a:xfrm>
            <a:off x="685800" y="1463040"/>
            <a:ext cx="4983480" cy="201168"/>
          </a:xfrm>
          <a:prstGeom prst="rect">
            <a:avLst/>
          </a:prstGeom>
          <a:noFill/>
          <a:ln/>
        </p:spPr>
        <p:txBody>
          <a:bodyPr wrap="square" lIns="0" tIns="0" rIns="0" bIns="0" rtlCol="0" anchor="ctr"/>
          <a:lstStyle/>
          <a:p>
            <a:pPr marL="0" indent="0">
              <a:buNone/>
            </a:pPr>
            <a:r>
              <a:rPr lang="en-US" sz="1400" b="1" dirty="0">
                <a:solidFill>
                  <a:srgbClr val="FFFFFF"/>
                </a:solidFill>
              </a:rPr>
              <a:t>Distress = illness</a:t>
            </a:r>
            <a:endParaRPr lang="en-US" sz="1400" dirty="0"/>
          </a:p>
        </p:txBody>
      </p:sp>
      <p:sp>
        <p:nvSpPr>
          <p:cNvPr id="28" name="Text 26"/>
          <p:cNvSpPr/>
          <p:nvPr/>
        </p:nvSpPr>
        <p:spPr>
          <a:xfrm>
            <a:off x="685800" y="1682496"/>
            <a:ext cx="4983480" cy="411480"/>
          </a:xfrm>
          <a:prstGeom prst="rect">
            <a:avLst/>
          </a:prstGeom>
          <a:noFill/>
          <a:ln/>
        </p:spPr>
        <p:txBody>
          <a:bodyPr wrap="square" lIns="0" tIns="0" rIns="0" bIns="0" rtlCol="0" anchor="ctr"/>
          <a:lstStyle/>
          <a:p>
            <a:pPr marL="0" indent="0">
              <a:buNone/>
            </a:pPr>
            <a:r>
              <a:rPr lang="en-US" sz="1600" dirty="0">
                <a:solidFill>
                  <a:schemeClr val="accent4">
                    <a:lumMod val="20000"/>
                    <a:lumOff val="80000"/>
                  </a:schemeClr>
                </a:solidFill>
              </a:rPr>
              <a:t>Psychological distress framed as biological disorder – something broken inside the person.</a:t>
            </a:r>
          </a:p>
        </p:txBody>
      </p:sp>
      <p:sp>
        <p:nvSpPr>
          <p:cNvPr id="29" name="Shape 27"/>
          <p:cNvSpPr/>
          <p:nvPr/>
        </p:nvSpPr>
        <p:spPr>
          <a:xfrm>
            <a:off x="365760" y="2176272"/>
            <a:ext cx="237744" cy="237744"/>
          </a:xfrm>
          <a:prstGeom prst="ellipse">
            <a:avLst/>
          </a:prstGeom>
          <a:solidFill>
            <a:srgbClr val="FB7185">
              <a:alpha val="70000"/>
            </a:srgbClr>
          </a:solidFill>
          <a:ln w="12700">
            <a:solidFill>
              <a:srgbClr val="FB7185"/>
            </a:solidFill>
            <a:prstDash val="solid"/>
          </a:ln>
        </p:spPr>
        <p:txBody>
          <a:bodyPr/>
          <a:lstStyle/>
          <a:p>
            <a:endParaRPr lang="en-GB" sz="2400"/>
          </a:p>
        </p:txBody>
      </p:sp>
      <p:sp>
        <p:nvSpPr>
          <p:cNvPr id="30" name="Text 28"/>
          <p:cNvSpPr/>
          <p:nvPr/>
        </p:nvSpPr>
        <p:spPr>
          <a:xfrm>
            <a:off x="365760" y="2176272"/>
            <a:ext cx="237744" cy="237744"/>
          </a:xfrm>
          <a:prstGeom prst="rect">
            <a:avLst/>
          </a:prstGeom>
          <a:noFill/>
          <a:ln/>
        </p:spPr>
        <p:txBody>
          <a:bodyPr wrap="square" lIns="0" tIns="0" rIns="0" bIns="0" rtlCol="0" anchor="ctr"/>
          <a:lstStyle/>
          <a:p>
            <a:pPr marL="0" indent="0" algn="ctr">
              <a:buNone/>
            </a:pPr>
            <a:r>
              <a:rPr lang="en-US" sz="1100" b="1" dirty="0">
                <a:solidFill>
                  <a:srgbClr val="FFFFFF"/>
                </a:solidFill>
              </a:rPr>
              <a:t>2</a:t>
            </a:r>
            <a:endParaRPr lang="en-US" sz="1100" dirty="0"/>
          </a:p>
        </p:txBody>
      </p:sp>
      <p:sp>
        <p:nvSpPr>
          <p:cNvPr id="31" name="Text 29"/>
          <p:cNvSpPr/>
          <p:nvPr/>
        </p:nvSpPr>
        <p:spPr>
          <a:xfrm>
            <a:off x="685800" y="2139696"/>
            <a:ext cx="4983480" cy="201168"/>
          </a:xfrm>
          <a:prstGeom prst="rect">
            <a:avLst/>
          </a:prstGeom>
          <a:noFill/>
          <a:ln/>
        </p:spPr>
        <p:txBody>
          <a:bodyPr wrap="square" lIns="0" tIns="0" rIns="0" bIns="0" rtlCol="0" anchor="ctr"/>
          <a:lstStyle/>
          <a:p>
            <a:pPr marL="0" indent="0">
              <a:buNone/>
            </a:pPr>
            <a:r>
              <a:rPr lang="en-US" sz="1400" b="1" dirty="0">
                <a:solidFill>
                  <a:srgbClr val="FFFFFF"/>
                </a:solidFill>
              </a:rPr>
              <a:t>One normal brain</a:t>
            </a:r>
            <a:endParaRPr lang="en-US" sz="1400" dirty="0"/>
          </a:p>
        </p:txBody>
      </p:sp>
      <p:sp>
        <p:nvSpPr>
          <p:cNvPr id="32" name="Text 30"/>
          <p:cNvSpPr/>
          <p:nvPr/>
        </p:nvSpPr>
        <p:spPr>
          <a:xfrm>
            <a:off x="685800" y="2359152"/>
            <a:ext cx="4983480" cy="411480"/>
          </a:xfrm>
          <a:prstGeom prst="rect">
            <a:avLst/>
          </a:prstGeom>
          <a:noFill/>
          <a:ln/>
        </p:spPr>
        <p:txBody>
          <a:bodyPr wrap="square" lIns="0" tIns="0" rIns="0" bIns="0" rtlCol="0" anchor="ctr"/>
          <a:lstStyle/>
          <a:p>
            <a:pPr marL="0" indent="0">
              <a:buNone/>
            </a:pPr>
            <a:r>
              <a:rPr lang="en-US" sz="1600" dirty="0">
                <a:solidFill>
                  <a:schemeClr val="accent4">
                    <a:lumMod val="20000"/>
                    <a:lumOff val="80000"/>
                  </a:schemeClr>
                </a:solidFill>
              </a:rPr>
              <a:t>Assumes a single right, healthy brain and classifies significant variation as disorder.</a:t>
            </a:r>
          </a:p>
        </p:txBody>
      </p:sp>
      <p:sp>
        <p:nvSpPr>
          <p:cNvPr id="33" name="Shape 31"/>
          <p:cNvSpPr/>
          <p:nvPr/>
        </p:nvSpPr>
        <p:spPr>
          <a:xfrm>
            <a:off x="365760" y="2852928"/>
            <a:ext cx="237744" cy="237744"/>
          </a:xfrm>
          <a:prstGeom prst="ellipse">
            <a:avLst/>
          </a:prstGeom>
          <a:solidFill>
            <a:srgbClr val="FB7185">
              <a:alpha val="70000"/>
            </a:srgbClr>
          </a:solidFill>
          <a:ln w="12700">
            <a:solidFill>
              <a:srgbClr val="FB7185"/>
            </a:solidFill>
            <a:prstDash val="solid"/>
          </a:ln>
        </p:spPr>
        <p:txBody>
          <a:bodyPr/>
          <a:lstStyle/>
          <a:p>
            <a:endParaRPr lang="en-GB" sz="2400"/>
          </a:p>
        </p:txBody>
      </p:sp>
      <p:sp>
        <p:nvSpPr>
          <p:cNvPr id="34" name="Text 32"/>
          <p:cNvSpPr/>
          <p:nvPr/>
        </p:nvSpPr>
        <p:spPr>
          <a:xfrm>
            <a:off x="365760" y="2852928"/>
            <a:ext cx="237744" cy="237744"/>
          </a:xfrm>
          <a:prstGeom prst="rect">
            <a:avLst/>
          </a:prstGeom>
          <a:noFill/>
          <a:ln/>
        </p:spPr>
        <p:txBody>
          <a:bodyPr wrap="square" lIns="0" tIns="0" rIns="0" bIns="0" rtlCol="0" anchor="ctr"/>
          <a:lstStyle/>
          <a:p>
            <a:pPr marL="0" indent="0" algn="ctr">
              <a:buNone/>
            </a:pPr>
            <a:r>
              <a:rPr lang="en-US" sz="1100" b="1" dirty="0">
                <a:solidFill>
                  <a:srgbClr val="FFFFFF"/>
                </a:solidFill>
              </a:rPr>
              <a:t>3</a:t>
            </a:r>
            <a:endParaRPr lang="en-US" sz="1100" dirty="0"/>
          </a:p>
        </p:txBody>
      </p:sp>
      <p:sp>
        <p:nvSpPr>
          <p:cNvPr id="35" name="Text 33"/>
          <p:cNvSpPr/>
          <p:nvPr/>
        </p:nvSpPr>
        <p:spPr>
          <a:xfrm>
            <a:off x="685800" y="2816352"/>
            <a:ext cx="4983480" cy="201168"/>
          </a:xfrm>
          <a:prstGeom prst="rect">
            <a:avLst/>
          </a:prstGeom>
          <a:noFill/>
          <a:ln/>
        </p:spPr>
        <p:txBody>
          <a:bodyPr wrap="square" lIns="0" tIns="0" rIns="0" bIns="0" rtlCol="0" anchor="ctr"/>
          <a:lstStyle/>
          <a:p>
            <a:pPr marL="0" indent="0">
              <a:buNone/>
            </a:pPr>
            <a:r>
              <a:rPr lang="en-US" sz="1400" b="1" dirty="0">
                <a:solidFill>
                  <a:srgbClr val="FFFFFF"/>
                </a:solidFill>
              </a:rPr>
              <a:t>Change the person</a:t>
            </a:r>
            <a:endParaRPr lang="en-US" sz="1400" dirty="0"/>
          </a:p>
        </p:txBody>
      </p:sp>
      <p:sp>
        <p:nvSpPr>
          <p:cNvPr id="36" name="Text 34"/>
          <p:cNvSpPr/>
          <p:nvPr/>
        </p:nvSpPr>
        <p:spPr>
          <a:xfrm>
            <a:off x="685800" y="3035808"/>
            <a:ext cx="4983480" cy="411480"/>
          </a:xfrm>
          <a:prstGeom prst="rect">
            <a:avLst/>
          </a:prstGeom>
          <a:noFill/>
          <a:ln/>
        </p:spPr>
        <p:txBody>
          <a:bodyPr wrap="square" lIns="0" tIns="0" rIns="0" bIns="0" rtlCol="0" anchor="ctr"/>
          <a:lstStyle/>
          <a:p>
            <a:pPr marL="0" indent="0">
              <a:buNone/>
            </a:pPr>
            <a:r>
              <a:rPr lang="en-US" sz="1600" dirty="0">
                <a:solidFill>
                  <a:schemeClr val="accent4">
                    <a:lumMod val="20000"/>
                    <a:lumOff val="80000"/>
                  </a:schemeClr>
                </a:solidFill>
              </a:rPr>
              <a:t>Treatment aims to alter the individual to conform to neurotypical norms.</a:t>
            </a:r>
          </a:p>
        </p:txBody>
      </p:sp>
      <p:sp>
        <p:nvSpPr>
          <p:cNvPr id="37" name="Shape 35"/>
          <p:cNvSpPr/>
          <p:nvPr/>
        </p:nvSpPr>
        <p:spPr>
          <a:xfrm>
            <a:off x="365760" y="3529584"/>
            <a:ext cx="237744" cy="237744"/>
          </a:xfrm>
          <a:prstGeom prst="ellipse">
            <a:avLst/>
          </a:prstGeom>
          <a:solidFill>
            <a:srgbClr val="FB7185">
              <a:alpha val="70000"/>
            </a:srgbClr>
          </a:solidFill>
          <a:ln w="12700">
            <a:solidFill>
              <a:srgbClr val="FB7185"/>
            </a:solidFill>
            <a:prstDash val="solid"/>
          </a:ln>
        </p:spPr>
        <p:txBody>
          <a:bodyPr/>
          <a:lstStyle/>
          <a:p>
            <a:endParaRPr lang="en-GB" sz="2400"/>
          </a:p>
        </p:txBody>
      </p:sp>
      <p:sp>
        <p:nvSpPr>
          <p:cNvPr id="38" name="Text 36"/>
          <p:cNvSpPr/>
          <p:nvPr/>
        </p:nvSpPr>
        <p:spPr>
          <a:xfrm>
            <a:off x="365760" y="3529584"/>
            <a:ext cx="237744" cy="237744"/>
          </a:xfrm>
          <a:prstGeom prst="rect">
            <a:avLst/>
          </a:prstGeom>
          <a:noFill/>
          <a:ln/>
        </p:spPr>
        <p:txBody>
          <a:bodyPr wrap="square" lIns="0" tIns="0" rIns="0" bIns="0" rtlCol="0" anchor="ctr"/>
          <a:lstStyle/>
          <a:p>
            <a:pPr marL="0" indent="0" algn="ctr">
              <a:buNone/>
            </a:pPr>
            <a:r>
              <a:rPr lang="en-US" sz="1100" b="1" dirty="0">
                <a:solidFill>
                  <a:srgbClr val="FFFFFF"/>
                </a:solidFill>
              </a:rPr>
              <a:t>4</a:t>
            </a:r>
            <a:endParaRPr lang="en-US" sz="1100" dirty="0"/>
          </a:p>
        </p:txBody>
      </p:sp>
      <p:sp>
        <p:nvSpPr>
          <p:cNvPr id="39" name="Text 37"/>
          <p:cNvSpPr/>
          <p:nvPr/>
        </p:nvSpPr>
        <p:spPr>
          <a:xfrm>
            <a:off x="685800" y="3493008"/>
            <a:ext cx="4983480" cy="201168"/>
          </a:xfrm>
          <a:prstGeom prst="rect">
            <a:avLst/>
          </a:prstGeom>
          <a:noFill/>
          <a:ln/>
        </p:spPr>
        <p:txBody>
          <a:bodyPr wrap="square" lIns="0" tIns="0" rIns="0" bIns="0" rtlCol="0" anchor="ctr"/>
          <a:lstStyle/>
          <a:p>
            <a:pPr marL="0" indent="0">
              <a:buNone/>
            </a:pPr>
            <a:r>
              <a:rPr lang="en-US" sz="1400" b="1" dirty="0">
                <a:solidFill>
                  <a:srgbClr val="FFFFFF"/>
                </a:solidFill>
              </a:rPr>
              <a:t>Increases stigma</a:t>
            </a:r>
            <a:endParaRPr lang="en-US" sz="1400" dirty="0"/>
          </a:p>
        </p:txBody>
      </p:sp>
      <p:sp>
        <p:nvSpPr>
          <p:cNvPr id="40" name="Text 38"/>
          <p:cNvSpPr/>
          <p:nvPr/>
        </p:nvSpPr>
        <p:spPr>
          <a:xfrm>
            <a:off x="685800" y="3712464"/>
            <a:ext cx="4983480" cy="411480"/>
          </a:xfrm>
          <a:prstGeom prst="rect">
            <a:avLst/>
          </a:prstGeom>
          <a:noFill/>
          <a:ln/>
        </p:spPr>
        <p:txBody>
          <a:bodyPr wrap="square" lIns="0" tIns="0" rIns="0" bIns="0" rtlCol="0" anchor="ctr"/>
          <a:lstStyle/>
          <a:p>
            <a:pPr marL="0" indent="0">
              <a:buNone/>
            </a:pPr>
            <a:r>
              <a:rPr lang="en-US" sz="1600" dirty="0">
                <a:solidFill>
                  <a:schemeClr val="accent4">
                    <a:lumMod val="20000"/>
                    <a:lumOff val="80000"/>
                  </a:schemeClr>
                </a:solidFill>
              </a:rPr>
              <a:t>"Mental illness is an illness like any other" increases social distance. (Haslam &amp; Kvaale, 2015; Corrigan, 2016)</a:t>
            </a:r>
          </a:p>
        </p:txBody>
      </p:sp>
      <p:sp>
        <p:nvSpPr>
          <p:cNvPr id="41" name="Shape 39"/>
          <p:cNvSpPr/>
          <p:nvPr/>
        </p:nvSpPr>
        <p:spPr>
          <a:xfrm>
            <a:off x="6355080" y="1499616"/>
            <a:ext cx="237744" cy="237744"/>
          </a:xfrm>
          <a:prstGeom prst="ellipse">
            <a:avLst/>
          </a:prstGeom>
          <a:solidFill>
            <a:srgbClr val="2DD4BF">
              <a:alpha val="70000"/>
            </a:srgbClr>
          </a:solidFill>
          <a:ln w="12700">
            <a:solidFill>
              <a:srgbClr val="2DD4BF"/>
            </a:solidFill>
            <a:prstDash val="solid"/>
          </a:ln>
        </p:spPr>
        <p:txBody>
          <a:bodyPr/>
          <a:lstStyle/>
          <a:p>
            <a:endParaRPr lang="en-GB" sz="2400"/>
          </a:p>
        </p:txBody>
      </p:sp>
      <p:sp>
        <p:nvSpPr>
          <p:cNvPr id="42" name="Text 40"/>
          <p:cNvSpPr/>
          <p:nvPr/>
        </p:nvSpPr>
        <p:spPr>
          <a:xfrm>
            <a:off x="6355080" y="1499616"/>
            <a:ext cx="237744" cy="237744"/>
          </a:xfrm>
          <a:prstGeom prst="rect">
            <a:avLst/>
          </a:prstGeom>
          <a:noFill/>
          <a:ln/>
        </p:spPr>
        <p:txBody>
          <a:bodyPr wrap="square" lIns="0" tIns="0" rIns="0" bIns="0" rtlCol="0" anchor="ctr"/>
          <a:lstStyle/>
          <a:p>
            <a:pPr marL="0" indent="0" algn="ctr">
              <a:buNone/>
            </a:pPr>
            <a:r>
              <a:rPr lang="en-US" sz="1100" b="1" dirty="0">
                <a:solidFill>
                  <a:srgbClr val="FFFFFF"/>
                </a:solidFill>
              </a:rPr>
              <a:t>1</a:t>
            </a:r>
            <a:endParaRPr lang="en-US" sz="1100" dirty="0"/>
          </a:p>
        </p:txBody>
      </p:sp>
      <p:sp>
        <p:nvSpPr>
          <p:cNvPr id="43" name="Text 41"/>
          <p:cNvSpPr/>
          <p:nvPr/>
        </p:nvSpPr>
        <p:spPr>
          <a:xfrm>
            <a:off x="6675120" y="1463040"/>
            <a:ext cx="5029200" cy="201168"/>
          </a:xfrm>
          <a:prstGeom prst="rect">
            <a:avLst/>
          </a:prstGeom>
          <a:noFill/>
          <a:ln/>
        </p:spPr>
        <p:txBody>
          <a:bodyPr wrap="square" lIns="0" tIns="0" rIns="0" bIns="0" rtlCol="0" anchor="ctr"/>
          <a:lstStyle/>
          <a:p>
            <a:pPr marL="0" indent="0">
              <a:buNone/>
            </a:pPr>
            <a:r>
              <a:rPr lang="en-US" sz="1400" b="1" dirty="0">
                <a:solidFill>
                  <a:srgbClr val="FFFFFF"/>
                </a:solidFill>
              </a:rPr>
              <a:t>Distress = divergent response</a:t>
            </a:r>
            <a:endParaRPr lang="en-US" sz="1400" dirty="0"/>
          </a:p>
        </p:txBody>
      </p:sp>
      <p:sp>
        <p:nvSpPr>
          <p:cNvPr id="44" name="Text 42"/>
          <p:cNvSpPr/>
          <p:nvPr/>
        </p:nvSpPr>
        <p:spPr>
          <a:xfrm>
            <a:off x="6675120" y="1682496"/>
            <a:ext cx="5029200" cy="411480"/>
          </a:xfrm>
          <a:prstGeom prst="rect">
            <a:avLst/>
          </a:prstGeom>
          <a:noFill/>
          <a:ln/>
        </p:spPr>
        <p:txBody>
          <a:bodyPr wrap="square" lIns="0" tIns="0" rIns="0" bIns="0" rtlCol="0" anchor="ctr"/>
          <a:lstStyle/>
          <a:p>
            <a:pPr marL="0" indent="0">
              <a:buNone/>
            </a:pPr>
            <a:r>
              <a:rPr lang="en-US" sz="1600" dirty="0">
                <a:solidFill>
                  <a:schemeClr val="accent4">
                    <a:lumMod val="20000"/>
                    <a:lumOff val="80000"/>
                  </a:schemeClr>
                </a:solidFill>
              </a:rPr>
              <a:t>A reasonable, divergent response to unreasonable experiences – trauma, poverty, racism, neglect.</a:t>
            </a:r>
          </a:p>
        </p:txBody>
      </p:sp>
      <p:sp>
        <p:nvSpPr>
          <p:cNvPr id="45" name="Shape 43"/>
          <p:cNvSpPr/>
          <p:nvPr/>
        </p:nvSpPr>
        <p:spPr>
          <a:xfrm>
            <a:off x="6355080" y="2176272"/>
            <a:ext cx="237744" cy="237744"/>
          </a:xfrm>
          <a:prstGeom prst="ellipse">
            <a:avLst/>
          </a:prstGeom>
          <a:solidFill>
            <a:srgbClr val="2DD4BF">
              <a:alpha val="70000"/>
            </a:srgbClr>
          </a:solidFill>
          <a:ln w="12700">
            <a:solidFill>
              <a:srgbClr val="2DD4BF"/>
            </a:solidFill>
            <a:prstDash val="solid"/>
          </a:ln>
        </p:spPr>
        <p:txBody>
          <a:bodyPr/>
          <a:lstStyle/>
          <a:p>
            <a:endParaRPr lang="en-GB" sz="2400"/>
          </a:p>
        </p:txBody>
      </p:sp>
      <p:sp>
        <p:nvSpPr>
          <p:cNvPr id="46" name="Text 44"/>
          <p:cNvSpPr/>
          <p:nvPr/>
        </p:nvSpPr>
        <p:spPr>
          <a:xfrm>
            <a:off x="6355080" y="2176272"/>
            <a:ext cx="237744" cy="237744"/>
          </a:xfrm>
          <a:prstGeom prst="rect">
            <a:avLst/>
          </a:prstGeom>
          <a:noFill/>
          <a:ln/>
        </p:spPr>
        <p:txBody>
          <a:bodyPr wrap="square" lIns="0" tIns="0" rIns="0" bIns="0" rtlCol="0" anchor="ctr"/>
          <a:lstStyle/>
          <a:p>
            <a:pPr marL="0" indent="0" algn="ctr">
              <a:buNone/>
            </a:pPr>
            <a:r>
              <a:rPr lang="en-US" sz="1100" b="1" dirty="0">
                <a:solidFill>
                  <a:srgbClr val="FFFFFF"/>
                </a:solidFill>
              </a:rPr>
              <a:t>2</a:t>
            </a:r>
            <a:endParaRPr lang="en-US" sz="1100" dirty="0"/>
          </a:p>
        </p:txBody>
      </p:sp>
      <p:sp>
        <p:nvSpPr>
          <p:cNvPr id="47" name="Text 45"/>
          <p:cNvSpPr/>
          <p:nvPr/>
        </p:nvSpPr>
        <p:spPr>
          <a:xfrm>
            <a:off x="6675120" y="2139696"/>
            <a:ext cx="5029200" cy="201168"/>
          </a:xfrm>
          <a:prstGeom prst="rect">
            <a:avLst/>
          </a:prstGeom>
          <a:noFill/>
          <a:ln/>
        </p:spPr>
        <p:txBody>
          <a:bodyPr wrap="square" lIns="0" tIns="0" rIns="0" bIns="0" rtlCol="0" anchor="ctr"/>
          <a:lstStyle/>
          <a:p>
            <a:pPr marL="0" indent="0">
              <a:buNone/>
            </a:pPr>
            <a:r>
              <a:rPr lang="en-US" sz="1400" b="1" dirty="0">
                <a:solidFill>
                  <a:srgbClr val="FFFFFF"/>
                </a:solidFill>
              </a:rPr>
              <a:t>No normal brain</a:t>
            </a:r>
            <a:endParaRPr lang="en-US" sz="1400" dirty="0"/>
          </a:p>
        </p:txBody>
      </p:sp>
      <p:sp>
        <p:nvSpPr>
          <p:cNvPr id="48" name="Text 46"/>
          <p:cNvSpPr/>
          <p:nvPr/>
        </p:nvSpPr>
        <p:spPr>
          <a:xfrm>
            <a:off x="6675120" y="2359152"/>
            <a:ext cx="5029200" cy="411480"/>
          </a:xfrm>
          <a:prstGeom prst="rect">
            <a:avLst/>
          </a:prstGeom>
          <a:noFill/>
          <a:ln/>
        </p:spPr>
        <p:txBody>
          <a:bodyPr wrap="square" lIns="0" tIns="0" rIns="0" bIns="0" rtlCol="0" anchor="ctr"/>
          <a:lstStyle/>
          <a:p>
            <a:pPr marL="0" indent="0">
              <a:buNone/>
            </a:pPr>
            <a:r>
              <a:rPr lang="en-US" sz="1600" dirty="0">
                <a:solidFill>
                  <a:schemeClr val="accent4">
                    <a:lumMod val="20000"/>
                    <a:lumOff val="80000"/>
                  </a:schemeClr>
                </a:solidFill>
              </a:rPr>
              <a:t>All human brains differ. Variation is biological fact. No standard brain to measure against.</a:t>
            </a:r>
          </a:p>
        </p:txBody>
      </p:sp>
      <p:sp>
        <p:nvSpPr>
          <p:cNvPr id="49" name="Shape 47"/>
          <p:cNvSpPr/>
          <p:nvPr/>
        </p:nvSpPr>
        <p:spPr>
          <a:xfrm>
            <a:off x="6355080" y="2852928"/>
            <a:ext cx="237744" cy="237744"/>
          </a:xfrm>
          <a:prstGeom prst="ellipse">
            <a:avLst/>
          </a:prstGeom>
          <a:solidFill>
            <a:srgbClr val="2DD4BF">
              <a:alpha val="70000"/>
            </a:srgbClr>
          </a:solidFill>
          <a:ln w="12700">
            <a:solidFill>
              <a:srgbClr val="2DD4BF"/>
            </a:solidFill>
            <a:prstDash val="solid"/>
          </a:ln>
        </p:spPr>
        <p:txBody>
          <a:bodyPr/>
          <a:lstStyle/>
          <a:p>
            <a:endParaRPr lang="en-GB" sz="2400"/>
          </a:p>
        </p:txBody>
      </p:sp>
      <p:sp>
        <p:nvSpPr>
          <p:cNvPr id="50" name="Text 48"/>
          <p:cNvSpPr/>
          <p:nvPr/>
        </p:nvSpPr>
        <p:spPr>
          <a:xfrm>
            <a:off x="6355080" y="2852928"/>
            <a:ext cx="237744" cy="237744"/>
          </a:xfrm>
          <a:prstGeom prst="rect">
            <a:avLst/>
          </a:prstGeom>
          <a:noFill/>
          <a:ln/>
        </p:spPr>
        <p:txBody>
          <a:bodyPr wrap="square" lIns="0" tIns="0" rIns="0" bIns="0" rtlCol="0" anchor="ctr"/>
          <a:lstStyle/>
          <a:p>
            <a:pPr marL="0" indent="0" algn="ctr">
              <a:buNone/>
            </a:pPr>
            <a:r>
              <a:rPr lang="en-US" sz="1100" b="1" dirty="0">
                <a:solidFill>
                  <a:srgbClr val="FFFFFF"/>
                </a:solidFill>
              </a:rPr>
              <a:t>3</a:t>
            </a:r>
            <a:endParaRPr lang="en-US" sz="1100" dirty="0"/>
          </a:p>
        </p:txBody>
      </p:sp>
      <p:sp>
        <p:nvSpPr>
          <p:cNvPr id="51" name="Text 49"/>
          <p:cNvSpPr/>
          <p:nvPr/>
        </p:nvSpPr>
        <p:spPr>
          <a:xfrm>
            <a:off x="6675120" y="2816352"/>
            <a:ext cx="5029200" cy="201168"/>
          </a:xfrm>
          <a:prstGeom prst="rect">
            <a:avLst/>
          </a:prstGeom>
          <a:noFill/>
          <a:ln/>
        </p:spPr>
        <p:txBody>
          <a:bodyPr wrap="square" lIns="0" tIns="0" rIns="0" bIns="0" rtlCol="0" anchor="ctr"/>
          <a:lstStyle/>
          <a:p>
            <a:pPr marL="0" indent="0">
              <a:buNone/>
            </a:pPr>
            <a:r>
              <a:rPr lang="en-US" sz="1400" b="1" dirty="0">
                <a:solidFill>
                  <a:srgbClr val="FFFFFF"/>
                </a:solidFill>
              </a:rPr>
              <a:t>Change the environment</a:t>
            </a:r>
            <a:endParaRPr lang="en-US" sz="1400" dirty="0"/>
          </a:p>
        </p:txBody>
      </p:sp>
      <p:sp>
        <p:nvSpPr>
          <p:cNvPr id="52" name="Text 50"/>
          <p:cNvSpPr/>
          <p:nvPr/>
        </p:nvSpPr>
        <p:spPr>
          <a:xfrm>
            <a:off x="6675120" y="3035808"/>
            <a:ext cx="5029200" cy="411480"/>
          </a:xfrm>
          <a:prstGeom prst="rect">
            <a:avLst/>
          </a:prstGeom>
          <a:noFill/>
          <a:ln/>
        </p:spPr>
        <p:txBody>
          <a:bodyPr wrap="square" lIns="0" tIns="0" rIns="0" bIns="0" rtlCol="0" anchor="ctr"/>
          <a:lstStyle/>
          <a:p>
            <a:pPr marL="0" indent="0">
              <a:buNone/>
            </a:pPr>
            <a:r>
              <a:rPr lang="en-US" sz="1600" dirty="0">
                <a:solidFill>
                  <a:schemeClr val="accent4">
                    <a:lumMod val="20000"/>
                    <a:lumOff val="80000"/>
                  </a:schemeClr>
                </a:solidFill>
              </a:rPr>
              <a:t>Address the traumatising society rather than pathologising the individuals it harms.</a:t>
            </a:r>
          </a:p>
        </p:txBody>
      </p:sp>
      <p:sp>
        <p:nvSpPr>
          <p:cNvPr id="53" name="Shape 51"/>
          <p:cNvSpPr/>
          <p:nvPr/>
        </p:nvSpPr>
        <p:spPr>
          <a:xfrm>
            <a:off x="6355080" y="3529584"/>
            <a:ext cx="237744" cy="237744"/>
          </a:xfrm>
          <a:prstGeom prst="ellipse">
            <a:avLst/>
          </a:prstGeom>
          <a:solidFill>
            <a:srgbClr val="2DD4BF">
              <a:alpha val="70000"/>
            </a:srgbClr>
          </a:solidFill>
          <a:ln w="12700">
            <a:solidFill>
              <a:srgbClr val="2DD4BF"/>
            </a:solidFill>
            <a:prstDash val="solid"/>
          </a:ln>
        </p:spPr>
        <p:txBody>
          <a:bodyPr/>
          <a:lstStyle/>
          <a:p>
            <a:endParaRPr lang="en-GB" sz="2400"/>
          </a:p>
        </p:txBody>
      </p:sp>
      <p:sp>
        <p:nvSpPr>
          <p:cNvPr id="54" name="Text 52"/>
          <p:cNvSpPr/>
          <p:nvPr/>
        </p:nvSpPr>
        <p:spPr>
          <a:xfrm>
            <a:off x="6355080" y="3529584"/>
            <a:ext cx="237744" cy="237744"/>
          </a:xfrm>
          <a:prstGeom prst="rect">
            <a:avLst/>
          </a:prstGeom>
          <a:noFill/>
          <a:ln/>
        </p:spPr>
        <p:txBody>
          <a:bodyPr wrap="square" lIns="0" tIns="0" rIns="0" bIns="0" rtlCol="0" anchor="ctr"/>
          <a:lstStyle/>
          <a:p>
            <a:pPr marL="0" indent="0" algn="ctr">
              <a:buNone/>
            </a:pPr>
            <a:r>
              <a:rPr lang="en-US" sz="1100" b="1" dirty="0">
                <a:solidFill>
                  <a:srgbClr val="FFFFFF"/>
                </a:solidFill>
              </a:rPr>
              <a:t>4</a:t>
            </a:r>
            <a:endParaRPr lang="en-US" sz="1100" dirty="0"/>
          </a:p>
        </p:txBody>
      </p:sp>
      <p:sp>
        <p:nvSpPr>
          <p:cNvPr id="55" name="Text 53"/>
          <p:cNvSpPr/>
          <p:nvPr/>
        </p:nvSpPr>
        <p:spPr>
          <a:xfrm>
            <a:off x="6675120" y="3493008"/>
            <a:ext cx="5029200" cy="201168"/>
          </a:xfrm>
          <a:prstGeom prst="rect">
            <a:avLst/>
          </a:prstGeom>
          <a:noFill/>
          <a:ln/>
        </p:spPr>
        <p:txBody>
          <a:bodyPr wrap="square" lIns="0" tIns="0" rIns="0" bIns="0" rtlCol="0" anchor="ctr"/>
          <a:lstStyle/>
          <a:p>
            <a:pPr marL="0" indent="0">
              <a:buNone/>
            </a:pPr>
            <a:r>
              <a:rPr lang="en-US" sz="1400" b="1" dirty="0">
                <a:solidFill>
                  <a:srgbClr val="FFFFFF"/>
                </a:solidFill>
              </a:rPr>
              <a:t>Reduces self-stigma</a:t>
            </a:r>
            <a:endParaRPr lang="en-US" sz="1400" dirty="0"/>
          </a:p>
        </p:txBody>
      </p:sp>
      <p:sp>
        <p:nvSpPr>
          <p:cNvPr id="56" name="Text 54"/>
          <p:cNvSpPr/>
          <p:nvPr/>
        </p:nvSpPr>
        <p:spPr>
          <a:xfrm>
            <a:off x="6675120" y="3712464"/>
            <a:ext cx="5029200" cy="411480"/>
          </a:xfrm>
          <a:prstGeom prst="rect">
            <a:avLst/>
          </a:prstGeom>
          <a:noFill/>
          <a:ln/>
        </p:spPr>
        <p:txBody>
          <a:bodyPr wrap="square" lIns="0" tIns="0" rIns="0" bIns="0" rtlCol="0" anchor="ctr"/>
          <a:lstStyle/>
          <a:p>
            <a:pPr marL="0" indent="0">
              <a:buNone/>
            </a:pPr>
            <a:r>
              <a:rPr lang="en-US" sz="1600" dirty="0">
                <a:solidFill>
                  <a:schemeClr val="accent4">
                    <a:lumMod val="20000"/>
                    <a:lumOff val="80000"/>
                  </a:schemeClr>
                </a:solidFill>
              </a:rPr>
              <a:t>Reframing as neurodivergence reduces self-stigma and enables disclosure – for years. (Farahar 2020)</a:t>
            </a:r>
          </a:p>
        </p:txBody>
      </p:sp>
      <p:sp>
        <p:nvSpPr>
          <p:cNvPr id="57" name="Shape 55"/>
          <p:cNvSpPr/>
          <p:nvPr/>
        </p:nvSpPr>
        <p:spPr>
          <a:xfrm>
            <a:off x="274320" y="4334256"/>
            <a:ext cx="73152" cy="777240"/>
          </a:xfrm>
          <a:prstGeom prst="rect">
            <a:avLst/>
          </a:prstGeom>
          <a:solidFill>
            <a:srgbClr val="A78BFA"/>
          </a:solidFill>
          <a:ln w="12700">
            <a:solidFill>
              <a:srgbClr val="A78BFA"/>
            </a:solidFill>
            <a:prstDash val="solid"/>
          </a:ln>
        </p:spPr>
        <p:txBody>
          <a:bodyPr/>
          <a:lstStyle/>
          <a:p>
            <a:endParaRPr lang="en-GB" sz="2400"/>
          </a:p>
        </p:txBody>
      </p:sp>
      <p:sp>
        <p:nvSpPr>
          <p:cNvPr id="58" name="Shape 56"/>
          <p:cNvSpPr/>
          <p:nvPr/>
        </p:nvSpPr>
        <p:spPr>
          <a:xfrm>
            <a:off x="347472" y="4334256"/>
            <a:ext cx="5257800" cy="777240"/>
          </a:xfrm>
          <a:prstGeom prst="rect">
            <a:avLst/>
          </a:prstGeom>
          <a:solidFill>
            <a:srgbClr val="A78BFA">
              <a:alpha val="12000"/>
            </a:srgbClr>
          </a:solidFill>
          <a:ln w="12700">
            <a:solidFill>
              <a:srgbClr val="A78BFA">
                <a:alpha val="30000"/>
              </a:srgbClr>
            </a:solidFill>
            <a:prstDash val="solid"/>
          </a:ln>
        </p:spPr>
        <p:txBody>
          <a:bodyPr/>
          <a:lstStyle/>
          <a:p>
            <a:endParaRPr lang="en-GB" sz="2400"/>
          </a:p>
        </p:txBody>
      </p:sp>
      <p:sp>
        <p:nvSpPr>
          <p:cNvPr id="59" name="Text 57"/>
          <p:cNvSpPr/>
          <p:nvPr/>
        </p:nvSpPr>
        <p:spPr>
          <a:xfrm>
            <a:off x="459771" y="4517136"/>
            <a:ext cx="5060633" cy="384048"/>
          </a:xfrm>
          <a:prstGeom prst="rect">
            <a:avLst/>
          </a:prstGeom>
          <a:noFill/>
          <a:ln/>
        </p:spPr>
        <p:txBody>
          <a:bodyPr wrap="square" lIns="0" tIns="0" rIns="0" bIns="0" rtlCol="0" anchor="ctr"/>
          <a:lstStyle/>
          <a:p>
            <a:pPr marL="0" indent="0">
              <a:buNone/>
            </a:pPr>
            <a:r>
              <a:rPr lang="en-US" sz="1600" i="1" dirty="0">
                <a:solidFill>
                  <a:srgbClr val="E2D9F3"/>
                </a:solidFill>
              </a:rPr>
              <a:t>"Neurodiversity may be every bit as crucial for the human race as biodiversity is for life in general. Who can say what forms of life can prove best at any given moment?"</a:t>
            </a:r>
            <a:endParaRPr lang="en-US" sz="1600" dirty="0"/>
          </a:p>
        </p:txBody>
      </p:sp>
      <p:sp>
        <p:nvSpPr>
          <p:cNvPr id="60" name="Text 58"/>
          <p:cNvSpPr/>
          <p:nvPr/>
        </p:nvSpPr>
        <p:spPr>
          <a:xfrm>
            <a:off x="310896" y="5135700"/>
            <a:ext cx="5358384" cy="259259"/>
          </a:xfrm>
          <a:prstGeom prst="rect">
            <a:avLst/>
          </a:prstGeom>
          <a:noFill/>
          <a:ln/>
        </p:spPr>
        <p:txBody>
          <a:bodyPr wrap="square" lIns="0" tIns="0" rIns="0" bIns="0" rtlCol="0" anchor="ctr"/>
          <a:lstStyle/>
          <a:p>
            <a:pPr marL="0" indent="0">
              <a:buNone/>
            </a:pPr>
            <a:r>
              <a:rPr lang="en-US" sz="1100" dirty="0">
                <a:solidFill>
                  <a:srgbClr val="A78BFA"/>
                </a:solidFill>
              </a:rPr>
              <a:t>Harvey Blume (1998) – cited in Farahar (2012) &amp; Farahar (2020), The Neurodiversity Reader</a:t>
            </a:r>
            <a:endParaRPr lang="en-US" sz="1100" dirty="0"/>
          </a:p>
        </p:txBody>
      </p:sp>
      <p:sp>
        <p:nvSpPr>
          <p:cNvPr id="61" name="Shape 59"/>
          <p:cNvSpPr/>
          <p:nvPr/>
        </p:nvSpPr>
        <p:spPr>
          <a:xfrm>
            <a:off x="6258256" y="4311666"/>
            <a:ext cx="5622848" cy="274320"/>
          </a:xfrm>
          <a:prstGeom prst="rect">
            <a:avLst/>
          </a:prstGeom>
          <a:solidFill>
            <a:srgbClr val="334155"/>
          </a:solidFill>
          <a:ln w="12700">
            <a:solidFill>
              <a:srgbClr val="334155"/>
            </a:solidFill>
            <a:prstDash val="solid"/>
          </a:ln>
        </p:spPr>
        <p:txBody>
          <a:bodyPr/>
          <a:lstStyle/>
          <a:p>
            <a:endParaRPr lang="en-GB" sz="3600"/>
          </a:p>
        </p:txBody>
      </p:sp>
      <p:sp>
        <p:nvSpPr>
          <p:cNvPr id="62" name="Text 60"/>
          <p:cNvSpPr/>
          <p:nvPr/>
        </p:nvSpPr>
        <p:spPr>
          <a:xfrm>
            <a:off x="6331407" y="4311666"/>
            <a:ext cx="5418381" cy="274320"/>
          </a:xfrm>
          <a:prstGeom prst="rect">
            <a:avLst/>
          </a:prstGeom>
          <a:noFill/>
          <a:ln/>
        </p:spPr>
        <p:txBody>
          <a:bodyPr wrap="square" lIns="0" tIns="0" rIns="0" bIns="0" rtlCol="0" anchor="ctr"/>
          <a:lstStyle/>
          <a:p>
            <a:pPr marL="0" indent="0">
              <a:buNone/>
            </a:pPr>
            <a:r>
              <a:rPr lang="en-US" sz="1600" b="1" dirty="0">
                <a:solidFill>
                  <a:srgbClr val="2DD4BF"/>
                </a:solidFill>
              </a:rPr>
              <a:t>Reframing psychologically-divergent experiences</a:t>
            </a:r>
            <a:endParaRPr lang="en-US" sz="1600" dirty="0"/>
          </a:p>
        </p:txBody>
      </p:sp>
      <p:sp>
        <p:nvSpPr>
          <p:cNvPr id="63" name="Shape 61"/>
          <p:cNvSpPr/>
          <p:nvPr/>
        </p:nvSpPr>
        <p:spPr>
          <a:xfrm>
            <a:off x="6258256" y="4640850"/>
            <a:ext cx="5622848" cy="448056"/>
          </a:xfrm>
          <a:prstGeom prst="rect">
            <a:avLst/>
          </a:prstGeom>
          <a:solidFill>
            <a:srgbClr val="1E293B"/>
          </a:solidFill>
          <a:ln w="12700">
            <a:solidFill>
              <a:srgbClr val="334155"/>
            </a:solidFill>
            <a:prstDash val="solid"/>
          </a:ln>
        </p:spPr>
        <p:txBody>
          <a:bodyPr/>
          <a:lstStyle/>
          <a:p>
            <a:endParaRPr lang="en-GB" sz="3600"/>
          </a:p>
        </p:txBody>
      </p:sp>
      <p:sp>
        <p:nvSpPr>
          <p:cNvPr id="64" name="Shape 62"/>
          <p:cNvSpPr/>
          <p:nvPr/>
        </p:nvSpPr>
        <p:spPr>
          <a:xfrm>
            <a:off x="6258255" y="4640850"/>
            <a:ext cx="76675" cy="448056"/>
          </a:xfrm>
          <a:prstGeom prst="rect">
            <a:avLst/>
          </a:prstGeom>
          <a:solidFill>
            <a:srgbClr val="FB7185"/>
          </a:solidFill>
          <a:ln w="12700">
            <a:solidFill>
              <a:srgbClr val="FB7185"/>
            </a:solidFill>
            <a:prstDash val="solid"/>
          </a:ln>
        </p:spPr>
        <p:txBody>
          <a:bodyPr/>
          <a:lstStyle/>
          <a:p>
            <a:endParaRPr lang="en-GB" sz="3600"/>
          </a:p>
        </p:txBody>
      </p:sp>
      <p:sp>
        <p:nvSpPr>
          <p:cNvPr id="65" name="Text 63"/>
          <p:cNvSpPr/>
          <p:nvPr/>
        </p:nvSpPr>
        <p:spPr>
          <a:xfrm>
            <a:off x="6367984" y="4659138"/>
            <a:ext cx="2555840" cy="201168"/>
          </a:xfrm>
          <a:prstGeom prst="rect">
            <a:avLst/>
          </a:prstGeom>
          <a:noFill/>
          <a:ln/>
        </p:spPr>
        <p:txBody>
          <a:bodyPr wrap="square" lIns="0" tIns="0" rIns="0" bIns="0" rtlCol="0" anchor="ctr"/>
          <a:lstStyle/>
          <a:p>
            <a:pPr marL="0" indent="0">
              <a:buNone/>
            </a:pPr>
            <a:r>
              <a:rPr lang="en-US" sz="1600" b="1" dirty="0">
                <a:solidFill>
                  <a:srgbClr val="FB7185"/>
                </a:solidFill>
              </a:rPr>
              <a:t>"Schizophrenia"</a:t>
            </a:r>
            <a:endParaRPr lang="en-US" sz="1600" dirty="0"/>
          </a:p>
        </p:txBody>
      </p:sp>
      <p:sp>
        <p:nvSpPr>
          <p:cNvPr id="66" name="Text 64"/>
          <p:cNvSpPr/>
          <p:nvPr/>
        </p:nvSpPr>
        <p:spPr>
          <a:xfrm>
            <a:off x="6367984" y="4878594"/>
            <a:ext cx="5341706" cy="201168"/>
          </a:xfrm>
          <a:prstGeom prst="rect">
            <a:avLst/>
          </a:prstGeom>
          <a:noFill/>
          <a:ln/>
        </p:spPr>
        <p:txBody>
          <a:bodyPr wrap="square" lIns="0" tIns="0" rIns="0" bIns="0" rtlCol="0" anchor="ctr"/>
          <a:lstStyle/>
          <a:p>
            <a:pPr marL="0" indent="0">
              <a:buNone/>
            </a:pPr>
            <a:r>
              <a:rPr lang="en-US" sz="1400" dirty="0">
                <a:solidFill>
                  <a:schemeClr val="accent4">
                    <a:lumMod val="20000"/>
                    <a:lumOff val="80000"/>
                  </a:schemeClr>
                </a:solidFill>
              </a:rPr>
              <a:t>→  Voice-hearing: divergent response, often to trauma</a:t>
            </a:r>
          </a:p>
        </p:txBody>
      </p:sp>
      <p:sp>
        <p:nvSpPr>
          <p:cNvPr id="67" name="Shape 65"/>
          <p:cNvSpPr/>
          <p:nvPr/>
        </p:nvSpPr>
        <p:spPr>
          <a:xfrm>
            <a:off x="6258256" y="5125482"/>
            <a:ext cx="5622848" cy="448056"/>
          </a:xfrm>
          <a:prstGeom prst="rect">
            <a:avLst/>
          </a:prstGeom>
          <a:solidFill>
            <a:srgbClr val="1E293B"/>
          </a:solidFill>
          <a:ln w="12700">
            <a:solidFill>
              <a:srgbClr val="334155"/>
            </a:solidFill>
            <a:prstDash val="solid"/>
          </a:ln>
        </p:spPr>
        <p:txBody>
          <a:bodyPr/>
          <a:lstStyle/>
          <a:p>
            <a:endParaRPr lang="en-GB" sz="3600"/>
          </a:p>
        </p:txBody>
      </p:sp>
      <p:sp>
        <p:nvSpPr>
          <p:cNvPr id="68" name="Shape 66"/>
          <p:cNvSpPr/>
          <p:nvPr/>
        </p:nvSpPr>
        <p:spPr>
          <a:xfrm>
            <a:off x="6258255" y="5125482"/>
            <a:ext cx="76675" cy="448056"/>
          </a:xfrm>
          <a:prstGeom prst="rect">
            <a:avLst/>
          </a:prstGeom>
          <a:solidFill>
            <a:srgbClr val="FBBF24"/>
          </a:solidFill>
          <a:ln w="12700">
            <a:solidFill>
              <a:srgbClr val="FBBF24"/>
            </a:solidFill>
            <a:prstDash val="solid"/>
          </a:ln>
        </p:spPr>
        <p:txBody>
          <a:bodyPr/>
          <a:lstStyle/>
          <a:p>
            <a:endParaRPr lang="en-GB" sz="3600"/>
          </a:p>
        </p:txBody>
      </p:sp>
      <p:sp>
        <p:nvSpPr>
          <p:cNvPr id="69" name="Text 67"/>
          <p:cNvSpPr/>
          <p:nvPr/>
        </p:nvSpPr>
        <p:spPr>
          <a:xfrm>
            <a:off x="6367984" y="5143770"/>
            <a:ext cx="2555840" cy="201168"/>
          </a:xfrm>
          <a:prstGeom prst="rect">
            <a:avLst/>
          </a:prstGeom>
          <a:noFill/>
          <a:ln/>
        </p:spPr>
        <p:txBody>
          <a:bodyPr wrap="square" lIns="0" tIns="0" rIns="0" bIns="0" rtlCol="0" anchor="ctr"/>
          <a:lstStyle/>
          <a:p>
            <a:pPr marL="0" indent="0">
              <a:buNone/>
            </a:pPr>
            <a:r>
              <a:rPr lang="en-US" sz="1600" b="1" dirty="0">
                <a:solidFill>
                  <a:srgbClr val="FBBF24"/>
                </a:solidFill>
              </a:rPr>
              <a:t>"Bipolar disorder"</a:t>
            </a:r>
            <a:endParaRPr lang="en-US" sz="1600" dirty="0"/>
          </a:p>
        </p:txBody>
      </p:sp>
      <p:sp>
        <p:nvSpPr>
          <p:cNvPr id="70" name="Text 68"/>
          <p:cNvSpPr/>
          <p:nvPr/>
        </p:nvSpPr>
        <p:spPr>
          <a:xfrm>
            <a:off x="6367984" y="5363226"/>
            <a:ext cx="5341706" cy="201168"/>
          </a:xfrm>
          <a:prstGeom prst="rect">
            <a:avLst/>
          </a:prstGeom>
          <a:noFill/>
          <a:ln/>
        </p:spPr>
        <p:txBody>
          <a:bodyPr wrap="square" lIns="0" tIns="0" rIns="0" bIns="0" rtlCol="0" anchor="ctr"/>
          <a:lstStyle/>
          <a:p>
            <a:pPr marL="0" indent="0">
              <a:buNone/>
            </a:pPr>
            <a:r>
              <a:rPr lang="en-US" sz="1400" dirty="0">
                <a:solidFill>
                  <a:schemeClr val="accent4">
                    <a:lumMod val="20000"/>
                    <a:lumOff val="80000"/>
                  </a:schemeClr>
                </a:solidFill>
              </a:rPr>
              <a:t>→  Extreme states of mood: a different experience of energy and emotion</a:t>
            </a:r>
          </a:p>
        </p:txBody>
      </p:sp>
      <p:sp>
        <p:nvSpPr>
          <p:cNvPr id="71" name="Shape 69"/>
          <p:cNvSpPr/>
          <p:nvPr/>
        </p:nvSpPr>
        <p:spPr>
          <a:xfrm>
            <a:off x="6263640" y="5588598"/>
            <a:ext cx="5617464" cy="448056"/>
          </a:xfrm>
          <a:prstGeom prst="rect">
            <a:avLst/>
          </a:prstGeom>
          <a:solidFill>
            <a:srgbClr val="1E293B"/>
          </a:solidFill>
          <a:ln w="12700">
            <a:solidFill>
              <a:srgbClr val="334155"/>
            </a:solidFill>
            <a:prstDash val="solid"/>
          </a:ln>
        </p:spPr>
        <p:txBody>
          <a:bodyPr/>
          <a:lstStyle/>
          <a:p>
            <a:endParaRPr lang="en-GB" sz="2400"/>
          </a:p>
        </p:txBody>
      </p:sp>
      <p:sp>
        <p:nvSpPr>
          <p:cNvPr id="72" name="Shape 70"/>
          <p:cNvSpPr/>
          <p:nvPr/>
        </p:nvSpPr>
        <p:spPr>
          <a:xfrm>
            <a:off x="6258255" y="5610114"/>
            <a:ext cx="76675" cy="448056"/>
          </a:xfrm>
          <a:prstGeom prst="rect">
            <a:avLst/>
          </a:prstGeom>
          <a:solidFill>
            <a:srgbClr val="A78BFA"/>
          </a:solidFill>
          <a:ln w="12700">
            <a:solidFill>
              <a:srgbClr val="A78BFA"/>
            </a:solidFill>
            <a:prstDash val="solid"/>
          </a:ln>
        </p:spPr>
        <p:txBody>
          <a:bodyPr/>
          <a:lstStyle/>
          <a:p>
            <a:endParaRPr lang="en-GB" sz="3600"/>
          </a:p>
        </p:txBody>
      </p:sp>
      <p:sp>
        <p:nvSpPr>
          <p:cNvPr id="73" name="Text 71"/>
          <p:cNvSpPr/>
          <p:nvPr/>
        </p:nvSpPr>
        <p:spPr>
          <a:xfrm>
            <a:off x="6367984" y="5628402"/>
            <a:ext cx="2555840" cy="201168"/>
          </a:xfrm>
          <a:prstGeom prst="rect">
            <a:avLst/>
          </a:prstGeom>
          <a:noFill/>
          <a:ln/>
        </p:spPr>
        <p:txBody>
          <a:bodyPr wrap="square" lIns="0" tIns="0" rIns="0" bIns="0" rtlCol="0" anchor="ctr"/>
          <a:lstStyle/>
          <a:p>
            <a:pPr marL="0" indent="0">
              <a:buNone/>
            </a:pPr>
            <a:r>
              <a:rPr lang="en-US" sz="1600" b="1" dirty="0">
                <a:solidFill>
                  <a:srgbClr val="A78BFA"/>
                </a:solidFill>
              </a:rPr>
              <a:t>"Depression"</a:t>
            </a:r>
            <a:endParaRPr lang="en-US" sz="1600" dirty="0"/>
          </a:p>
        </p:txBody>
      </p:sp>
      <p:sp>
        <p:nvSpPr>
          <p:cNvPr id="74" name="Text 72"/>
          <p:cNvSpPr/>
          <p:nvPr/>
        </p:nvSpPr>
        <p:spPr>
          <a:xfrm>
            <a:off x="6367984" y="5769864"/>
            <a:ext cx="5427776" cy="279162"/>
          </a:xfrm>
          <a:prstGeom prst="rect">
            <a:avLst/>
          </a:prstGeom>
          <a:noFill/>
          <a:ln/>
        </p:spPr>
        <p:txBody>
          <a:bodyPr wrap="square" lIns="0" tIns="0" rIns="0" bIns="0" rtlCol="0" anchor="ctr"/>
          <a:lstStyle/>
          <a:p>
            <a:pPr marL="0" indent="0">
              <a:buNone/>
            </a:pPr>
            <a:r>
              <a:rPr lang="en-US" sz="1400" dirty="0">
                <a:solidFill>
                  <a:schemeClr val="accent4">
                    <a:lumMod val="20000"/>
                    <a:lumOff val="80000"/>
                  </a:schemeClr>
                </a:solidFill>
              </a:rPr>
              <a:t>→  Psychological withdrawal: response to adversity &amp; unmet human needs</a:t>
            </a:r>
          </a:p>
        </p:txBody>
      </p:sp>
      <p:sp>
        <p:nvSpPr>
          <p:cNvPr id="75" name="Shape 73"/>
          <p:cNvSpPr/>
          <p:nvPr/>
        </p:nvSpPr>
        <p:spPr>
          <a:xfrm>
            <a:off x="6258256" y="6094746"/>
            <a:ext cx="5622848" cy="448056"/>
          </a:xfrm>
          <a:prstGeom prst="rect">
            <a:avLst/>
          </a:prstGeom>
          <a:solidFill>
            <a:srgbClr val="1E293B"/>
          </a:solidFill>
          <a:ln w="12700">
            <a:solidFill>
              <a:srgbClr val="334155"/>
            </a:solidFill>
            <a:prstDash val="solid"/>
          </a:ln>
        </p:spPr>
        <p:txBody>
          <a:bodyPr/>
          <a:lstStyle/>
          <a:p>
            <a:endParaRPr lang="en-GB" sz="3600"/>
          </a:p>
        </p:txBody>
      </p:sp>
      <p:sp>
        <p:nvSpPr>
          <p:cNvPr id="76" name="Shape 74"/>
          <p:cNvSpPr/>
          <p:nvPr/>
        </p:nvSpPr>
        <p:spPr>
          <a:xfrm>
            <a:off x="6258255" y="6094746"/>
            <a:ext cx="76675" cy="448056"/>
          </a:xfrm>
          <a:prstGeom prst="rect">
            <a:avLst/>
          </a:prstGeom>
          <a:solidFill>
            <a:srgbClr val="7DD3FC"/>
          </a:solidFill>
          <a:ln w="12700">
            <a:solidFill>
              <a:srgbClr val="7DD3FC"/>
            </a:solidFill>
            <a:prstDash val="solid"/>
          </a:ln>
        </p:spPr>
        <p:txBody>
          <a:bodyPr/>
          <a:lstStyle/>
          <a:p>
            <a:endParaRPr lang="en-GB" sz="3600"/>
          </a:p>
        </p:txBody>
      </p:sp>
      <p:sp>
        <p:nvSpPr>
          <p:cNvPr id="77" name="Text 75"/>
          <p:cNvSpPr/>
          <p:nvPr/>
        </p:nvSpPr>
        <p:spPr>
          <a:xfrm>
            <a:off x="6367984" y="6113034"/>
            <a:ext cx="2555840" cy="201168"/>
          </a:xfrm>
          <a:prstGeom prst="rect">
            <a:avLst/>
          </a:prstGeom>
          <a:noFill/>
          <a:ln/>
        </p:spPr>
        <p:txBody>
          <a:bodyPr wrap="square" lIns="0" tIns="0" rIns="0" bIns="0" rtlCol="0" anchor="ctr"/>
          <a:lstStyle/>
          <a:p>
            <a:pPr marL="0" indent="0">
              <a:buNone/>
            </a:pPr>
            <a:r>
              <a:rPr lang="en-US" sz="1600" b="1" dirty="0">
                <a:solidFill>
                  <a:srgbClr val="7DD3FC"/>
                </a:solidFill>
              </a:rPr>
              <a:t>"PTSD"</a:t>
            </a:r>
            <a:endParaRPr lang="en-US" sz="1600" dirty="0"/>
          </a:p>
        </p:txBody>
      </p:sp>
      <p:sp>
        <p:nvSpPr>
          <p:cNvPr id="78" name="Text 76"/>
          <p:cNvSpPr/>
          <p:nvPr/>
        </p:nvSpPr>
        <p:spPr>
          <a:xfrm>
            <a:off x="6367984" y="6259339"/>
            <a:ext cx="5622848" cy="274319"/>
          </a:xfrm>
          <a:prstGeom prst="rect">
            <a:avLst/>
          </a:prstGeom>
          <a:noFill/>
          <a:ln/>
        </p:spPr>
        <p:txBody>
          <a:bodyPr wrap="square" lIns="0" tIns="0" rIns="0" bIns="0" rtlCol="0" anchor="ctr"/>
          <a:lstStyle/>
          <a:p>
            <a:pPr marL="0" indent="0">
              <a:buNone/>
            </a:pPr>
            <a:r>
              <a:rPr lang="en-US" sz="1400" dirty="0">
                <a:solidFill>
                  <a:schemeClr val="accent4">
                    <a:lumMod val="20000"/>
                    <a:lumOff val="80000"/>
                  </a:schemeClr>
                </a:solidFill>
              </a:rPr>
              <a:t>→  Post-traumatic stress response: the nervous system's survival adaptation</a:t>
            </a:r>
          </a:p>
        </p:txBody>
      </p:sp>
      <p:sp>
        <p:nvSpPr>
          <p:cNvPr id="79" name="Text 77"/>
          <p:cNvSpPr/>
          <p:nvPr/>
        </p:nvSpPr>
        <p:spPr>
          <a:xfrm>
            <a:off x="365760" y="6565392"/>
            <a:ext cx="7315200" cy="182880"/>
          </a:xfrm>
          <a:prstGeom prst="rect">
            <a:avLst/>
          </a:prstGeom>
          <a:noFill/>
          <a:ln/>
        </p:spPr>
        <p:txBody>
          <a:bodyPr wrap="square" lIns="0" tIns="0" rIns="0" bIns="0" rtlCol="0" anchor="ctr"/>
          <a:lstStyle/>
          <a:p>
            <a:pPr marL="0" indent="0">
              <a:buNone/>
            </a:pPr>
            <a:r>
              <a:rPr lang="en-US" sz="900" dirty="0">
                <a:solidFill>
                  <a:srgbClr val="2DD4BF"/>
                </a:solidFill>
              </a:rPr>
              <a:t>Dr Chloe Farahar (they/she)  |  Aucademy CIC  |  aucademy.co.uk</a:t>
            </a:r>
            <a:endParaRPr lang="en-US" sz="900" dirty="0"/>
          </a:p>
        </p:txBody>
      </p:sp>
      <p:sp>
        <p:nvSpPr>
          <p:cNvPr id="80" name="Text 78"/>
          <p:cNvSpPr/>
          <p:nvPr/>
        </p:nvSpPr>
        <p:spPr>
          <a:xfrm>
            <a:off x="8686800" y="6565392"/>
            <a:ext cx="3108960" cy="182880"/>
          </a:xfrm>
          <a:prstGeom prst="rect">
            <a:avLst/>
          </a:prstGeom>
          <a:noFill/>
          <a:ln/>
        </p:spPr>
        <p:txBody>
          <a:bodyPr wrap="square" lIns="0" tIns="0" rIns="0" bIns="0" rtlCol="0" anchor="ctr"/>
          <a:lstStyle/>
          <a:p>
            <a:pPr marL="0" indent="0" algn="r">
              <a:buNone/>
            </a:pPr>
            <a:r>
              <a:rPr lang="en-US" sz="900" dirty="0">
                <a:solidFill>
                  <a:srgbClr val="475569"/>
                </a:solidFill>
              </a:rPr>
              <a:t>© Dr Chloe Farahar – please credit when sharing</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306286" cy="91440"/>
          </a:xfrm>
          <a:prstGeom prst="rect">
            <a:avLst/>
          </a:prstGeom>
          <a:solidFill>
            <a:srgbClr val="EF4444"/>
          </a:solidFill>
          <a:ln w="12700">
            <a:solidFill>
              <a:srgbClr val="EF4444"/>
            </a:solidFill>
            <a:prstDash val="solid"/>
          </a:ln>
        </p:spPr>
        <p:txBody>
          <a:bodyPr/>
          <a:lstStyle/>
          <a:p>
            <a:endParaRPr lang="en-GB" sz="2800"/>
          </a:p>
        </p:txBody>
      </p:sp>
      <p:sp>
        <p:nvSpPr>
          <p:cNvPr id="3" name="Shape 1"/>
          <p:cNvSpPr/>
          <p:nvPr/>
        </p:nvSpPr>
        <p:spPr>
          <a:xfrm>
            <a:off x="1306286" y="0"/>
            <a:ext cx="1306286" cy="91440"/>
          </a:xfrm>
          <a:prstGeom prst="rect">
            <a:avLst/>
          </a:prstGeom>
          <a:solidFill>
            <a:srgbClr val="F97316"/>
          </a:solidFill>
          <a:ln w="12700">
            <a:solidFill>
              <a:srgbClr val="F97316"/>
            </a:solidFill>
            <a:prstDash val="solid"/>
          </a:ln>
        </p:spPr>
        <p:txBody>
          <a:bodyPr/>
          <a:lstStyle/>
          <a:p>
            <a:endParaRPr lang="en-GB" sz="2800"/>
          </a:p>
        </p:txBody>
      </p:sp>
      <p:sp>
        <p:nvSpPr>
          <p:cNvPr id="4" name="Shape 2"/>
          <p:cNvSpPr/>
          <p:nvPr/>
        </p:nvSpPr>
        <p:spPr>
          <a:xfrm>
            <a:off x="2612571" y="0"/>
            <a:ext cx="1306286" cy="91440"/>
          </a:xfrm>
          <a:prstGeom prst="rect">
            <a:avLst/>
          </a:prstGeom>
          <a:solidFill>
            <a:srgbClr val="F59E0B"/>
          </a:solidFill>
          <a:ln w="12700">
            <a:solidFill>
              <a:srgbClr val="F59E0B"/>
            </a:solidFill>
            <a:prstDash val="solid"/>
          </a:ln>
        </p:spPr>
        <p:txBody>
          <a:bodyPr/>
          <a:lstStyle/>
          <a:p>
            <a:endParaRPr lang="en-GB" sz="2800"/>
          </a:p>
        </p:txBody>
      </p:sp>
      <p:sp>
        <p:nvSpPr>
          <p:cNvPr id="5" name="Shape 3"/>
          <p:cNvSpPr/>
          <p:nvPr/>
        </p:nvSpPr>
        <p:spPr>
          <a:xfrm>
            <a:off x="3918857" y="0"/>
            <a:ext cx="1306286" cy="91440"/>
          </a:xfrm>
          <a:prstGeom prst="rect">
            <a:avLst/>
          </a:prstGeom>
          <a:solidFill>
            <a:srgbClr val="10B981"/>
          </a:solidFill>
          <a:ln w="12700">
            <a:solidFill>
              <a:srgbClr val="10B981"/>
            </a:solidFill>
            <a:prstDash val="solid"/>
          </a:ln>
        </p:spPr>
        <p:txBody>
          <a:bodyPr/>
          <a:lstStyle/>
          <a:p>
            <a:endParaRPr lang="en-GB" sz="2800"/>
          </a:p>
        </p:txBody>
      </p:sp>
      <p:sp>
        <p:nvSpPr>
          <p:cNvPr id="6" name="Shape 4"/>
          <p:cNvSpPr/>
          <p:nvPr/>
        </p:nvSpPr>
        <p:spPr>
          <a:xfrm>
            <a:off x="5225143" y="0"/>
            <a:ext cx="1306286" cy="91440"/>
          </a:xfrm>
          <a:prstGeom prst="rect">
            <a:avLst/>
          </a:prstGeom>
          <a:solidFill>
            <a:srgbClr val="0891B2"/>
          </a:solidFill>
          <a:ln w="12700">
            <a:solidFill>
              <a:srgbClr val="0891B2"/>
            </a:solidFill>
            <a:prstDash val="solid"/>
          </a:ln>
        </p:spPr>
        <p:txBody>
          <a:bodyPr/>
          <a:lstStyle/>
          <a:p>
            <a:endParaRPr lang="en-GB" sz="2800"/>
          </a:p>
        </p:txBody>
      </p:sp>
      <p:sp>
        <p:nvSpPr>
          <p:cNvPr id="7" name="Shape 5"/>
          <p:cNvSpPr/>
          <p:nvPr/>
        </p:nvSpPr>
        <p:spPr>
          <a:xfrm>
            <a:off x="6531429" y="0"/>
            <a:ext cx="1306286" cy="91440"/>
          </a:xfrm>
          <a:prstGeom prst="rect">
            <a:avLst/>
          </a:prstGeom>
          <a:solidFill>
            <a:srgbClr val="7C3AED"/>
          </a:solidFill>
          <a:ln w="12700">
            <a:solidFill>
              <a:srgbClr val="7C3AED"/>
            </a:solidFill>
            <a:prstDash val="solid"/>
          </a:ln>
        </p:spPr>
        <p:txBody>
          <a:bodyPr/>
          <a:lstStyle/>
          <a:p>
            <a:endParaRPr lang="en-GB" sz="2800"/>
          </a:p>
        </p:txBody>
      </p:sp>
      <p:sp>
        <p:nvSpPr>
          <p:cNvPr id="8" name="Shape 6"/>
          <p:cNvSpPr/>
          <p:nvPr/>
        </p:nvSpPr>
        <p:spPr>
          <a:xfrm>
            <a:off x="7837714" y="0"/>
            <a:ext cx="1306286" cy="91440"/>
          </a:xfrm>
          <a:prstGeom prst="rect">
            <a:avLst/>
          </a:prstGeom>
          <a:solidFill>
            <a:srgbClr val="A855F7"/>
          </a:solidFill>
          <a:ln w="12700">
            <a:solidFill>
              <a:srgbClr val="A855F7"/>
            </a:solidFill>
            <a:prstDash val="solid"/>
          </a:ln>
        </p:spPr>
        <p:txBody>
          <a:bodyPr/>
          <a:lstStyle/>
          <a:p>
            <a:endParaRPr lang="en-GB" sz="2800"/>
          </a:p>
        </p:txBody>
      </p:sp>
      <p:sp>
        <p:nvSpPr>
          <p:cNvPr id="9" name="Shape 7"/>
          <p:cNvSpPr/>
          <p:nvPr/>
        </p:nvSpPr>
        <p:spPr>
          <a:xfrm>
            <a:off x="0" y="6766560"/>
            <a:ext cx="1306286" cy="91440"/>
          </a:xfrm>
          <a:prstGeom prst="rect">
            <a:avLst/>
          </a:prstGeom>
          <a:solidFill>
            <a:srgbClr val="EF4444"/>
          </a:solidFill>
          <a:ln w="12700">
            <a:solidFill>
              <a:srgbClr val="EF4444"/>
            </a:solidFill>
            <a:prstDash val="solid"/>
          </a:ln>
        </p:spPr>
        <p:txBody>
          <a:bodyPr/>
          <a:lstStyle/>
          <a:p>
            <a:endParaRPr lang="en-GB" sz="2800"/>
          </a:p>
        </p:txBody>
      </p:sp>
      <p:sp>
        <p:nvSpPr>
          <p:cNvPr id="10" name="Shape 8"/>
          <p:cNvSpPr/>
          <p:nvPr/>
        </p:nvSpPr>
        <p:spPr>
          <a:xfrm>
            <a:off x="1306286" y="6766560"/>
            <a:ext cx="1306286" cy="91440"/>
          </a:xfrm>
          <a:prstGeom prst="rect">
            <a:avLst/>
          </a:prstGeom>
          <a:solidFill>
            <a:srgbClr val="F97316"/>
          </a:solidFill>
          <a:ln w="12700">
            <a:solidFill>
              <a:srgbClr val="F97316"/>
            </a:solidFill>
            <a:prstDash val="solid"/>
          </a:ln>
        </p:spPr>
        <p:txBody>
          <a:bodyPr/>
          <a:lstStyle/>
          <a:p>
            <a:endParaRPr lang="en-GB" sz="2800"/>
          </a:p>
        </p:txBody>
      </p:sp>
      <p:sp>
        <p:nvSpPr>
          <p:cNvPr id="11" name="Shape 9"/>
          <p:cNvSpPr/>
          <p:nvPr/>
        </p:nvSpPr>
        <p:spPr>
          <a:xfrm>
            <a:off x="2612571" y="6766560"/>
            <a:ext cx="1306286" cy="91440"/>
          </a:xfrm>
          <a:prstGeom prst="rect">
            <a:avLst/>
          </a:prstGeom>
          <a:solidFill>
            <a:srgbClr val="F59E0B"/>
          </a:solidFill>
          <a:ln w="12700">
            <a:solidFill>
              <a:srgbClr val="F59E0B"/>
            </a:solidFill>
            <a:prstDash val="solid"/>
          </a:ln>
        </p:spPr>
        <p:txBody>
          <a:bodyPr/>
          <a:lstStyle/>
          <a:p>
            <a:endParaRPr lang="en-GB" sz="2800"/>
          </a:p>
        </p:txBody>
      </p:sp>
      <p:sp>
        <p:nvSpPr>
          <p:cNvPr id="12" name="Shape 10"/>
          <p:cNvSpPr/>
          <p:nvPr/>
        </p:nvSpPr>
        <p:spPr>
          <a:xfrm>
            <a:off x="3918857" y="6766560"/>
            <a:ext cx="1306286" cy="91440"/>
          </a:xfrm>
          <a:prstGeom prst="rect">
            <a:avLst/>
          </a:prstGeom>
          <a:solidFill>
            <a:srgbClr val="10B981"/>
          </a:solidFill>
          <a:ln w="12700">
            <a:solidFill>
              <a:srgbClr val="10B981"/>
            </a:solidFill>
            <a:prstDash val="solid"/>
          </a:ln>
        </p:spPr>
        <p:txBody>
          <a:bodyPr/>
          <a:lstStyle/>
          <a:p>
            <a:endParaRPr lang="en-GB" sz="2800"/>
          </a:p>
        </p:txBody>
      </p:sp>
      <p:sp>
        <p:nvSpPr>
          <p:cNvPr id="13" name="Shape 11"/>
          <p:cNvSpPr/>
          <p:nvPr/>
        </p:nvSpPr>
        <p:spPr>
          <a:xfrm>
            <a:off x="5225143" y="6766560"/>
            <a:ext cx="1306286" cy="91440"/>
          </a:xfrm>
          <a:prstGeom prst="rect">
            <a:avLst/>
          </a:prstGeom>
          <a:solidFill>
            <a:srgbClr val="0891B2"/>
          </a:solidFill>
          <a:ln w="12700">
            <a:solidFill>
              <a:srgbClr val="0891B2"/>
            </a:solidFill>
            <a:prstDash val="solid"/>
          </a:ln>
        </p:spPr>
        <p:txBody>
          <a:bodyPr/>
          <a:lstStyle/>
          <a:p>
            <a:endParaRPr lang="en-GB" sz="2800"/>
          </a:p>
        </p:txBody>
      </p:sp>
      <p:sp>
        <p:nvSpPr>
          <p:cNvPr id="14" name="Shape 12"/>
          <p:cNvSpPr/>
          <p:nvPr/>
        </p:nvSpPr>
        <p:spPr>
          <a:xfrm>
            <a:off x="6531429" y="6766560"/>
            <a:ext cx="1306286" cy="91440"/>
          </a:xfrm>
          <a:prstGeom prst="rect">
            <a:avLst/>
          </a:prstGeom>
          <a:solidFill>
            <a:srgbClr val="7C3AED"/>
          </a:solidFill>
          <a:ln w="12700">
            <a:solidFill>
              <a:srgbClr val="7C3AED"/>
            </a:solidFill>
            <a:prstDash val="solid"/>
          </a:ln>
        </p:spPr>
        <p:txBody>
          <a:bodyPr/>
          <a:lstStyle/>
          <a:p>
            <a:endParaRPr lang="en-GB" sz="2800"/>
          </a:p>
        </p:txBody>
      </p:sp>
      <p:sp>
        <p:nvSpPr>
          <p:cNvPr id="15" name="Shape 13"/>
          <p:cNvSpPr/>
          <p:nvPr/>
        </p:nvSpPr>
        <p:spPr>
          <a:xfrm>
            <a:off x="7837714" y="6766560"/>
            <a:ext cx="1306286" cy="91440"/>
          </a:xfrm>
          <a:prstGeom prst="rect">
            <a:avLst/>
          </a:prstGeom>
          <a:solidFill>
            <a:srgbClr val="A855F7"/>
          </a:solidFill>
          <a:ln w="12700">
            <a:solidFill>
              <a:srgbClr val="A855F7"/>
            </a:solidFill>
            <a:prstDash val="solid"/>
          </a:ln>
        </p:spPr>
        <p:txBody>
          <a:bodyPr/>
          <a:lstStyle/>
          <a:p>
            <a:endParaRPr lang="en-GB" sz="2800"/>
          </a:p>
        </p:txBody>
      </p:sp>
      <p:sp>
        <p:nvSpPr>
          <p:cNvPr id="16" name="Shape 14"/>
          <p:cNvSpPr/>
          <p:nvPr/>
        </p:nvSpPr>
        <p:spPr>
          <a:xfrm>
            <a:off x="-914400" y="-731520"/>
            <a:ext cx="3657600" cy="3657600"/>
          </a:xfrm>
          <a:prstGeom prst="ellipse">
            <a:avLst/>
          </a:prstGeom>
          <a:solidFill>
            <a:srgbClr val="9333EA">
              <a:alpha val="15000"/>
            </a:srgbClr>
          </a:solidFill>
          <a:ln w="12700">
            <a:solidFill>
              <a:srgbClr val="9333EA">
                <a:alpha val="15000"/>
              </a:srgbClr>
            </a:solidFill>
            <a:prstDash val="solid"/>
          </a:ln>
        </p:spPr>
        <p:txBody>
          <a:bodyPr/>
          <a:lstStyle/>
          <a:p>
            <a:endParaRPr lang="en-GB" sz="2800"/>
          </a:p>
        </p:txBody>
      </p:sp>
      <p:sp>
        <p:nvSpPr>
          <p:cNvPr id="17" name="Shape 15"/>
          <p:cNvSpPr/>
          <p:nvPr/>
        </p:nvSpPr>
        <p:spPr>
          <a:xfrm>
            <a:off x="10058400" y="4572000"/>
            <a:ext cx="3200400" cy="3200400"/>
          </a:xfrm>
          <a:prstGeom prst="ellipse">
            <a:avLst/>
          </a:prstGeom>
          <a:solidFill>
            <a:srgbClr val="14B8A6">
              <a:alpha val="15000"/>
            </a:srgbClr>
          </a:solidFill>
          <a:ln w="12700">
            <a:solidFill>
              <a:srgbClr val="14B8A6">
                <a:alpha val="15000"/>
              </a:srgbClr>
            </a:solidFill>
            <a:prstDash val="solid"/>
          </a:ln>
        </p:spPr>
        <p:txBody>
          <a:bodyPr/>
          <a:lstStyle/>
          <a:p>
            <a:endParaRPr lang="en-GB" sz="2800"/>
          </a:p>
        </p:txBody>
      </p:sp>
      <p:pic>
        <p:nvPicPr>
          <p:cNvPr id="18" name="Image 0" descr="preencoded.png"/>
          <p:cNvPicPr>
            <a:picLocks noChangeAspect="1"/>
          </p:cNvPicPr>
          <p:nvPr/>
        </p:nvPicPr>
        <p:blipFill>
          <a:blip r:embed="rId3"/>
          <a:stretch>
            <a:fillRect/>
          </a:stretch>
        </p:blipFill>
        <p:spPr>
          <a:xfrm>
            <a:off x="324612" y="86868"/>
            <a:ext cx="502920" cy="502920"/>
          </a:xfrm>
          <a:prstGeom prst="rect">
            <a:avLst/>
          </a:prstGeom>
        </p:spPr>
      </p:pic>
      <p:sp>
        <p:nvSpPr>
          <p:cNvPr id="19" name="Text 16"/>
          <p:cNvSpPr/>
          <p:nvPr/>
        </p:nvSpPr>
        <p:spPr>
          <a:xfrm>
            <a:off x="1005840" y="146304"/>
            <a:ext cx="9144000" cy="237744"/>
          </a:xfrm>
          <a:prstGeom prst="rect">
            <a:avLst/>
          </a:prstGeom>
          <a:noFill/>
          <a:ln/>
        </p:spPr>
        <p:txBody>
          <a:bodyPr wrap="square" lIns="0" tIns="0" rIns="0" bIns="0" rtlCol="0" anchor="ctr"/>
          <a:lstStyle/>
          <a:p>
            <a:pPr marL="0" indent="0">
              <a:buNone/>
            </a:pPr>
            <a:r>
              <a:rPr lang="en-US" sz="900" b="1" kern="0" spc="200" dirty="0">
                <a:solidFill>
                  <a:srgbClr val="F59E0B"/>
                </a:solidFill>
              </a:rPr>
              <a:t>♾  NEURODIVERSITY CELEBRATION WEEK</a:t>
            </a:r>
            <a:endParaRPr lang="en-US" sz="900" dirty="0"/>
          </a:p>
        </p:txBody>
      </p:sp>
      <p:sp>
        <p:nvSpPr>
          <p:cNvPr id="20" name="Text 17"/>
          <p:cNvSpPr/>
          <p:nvPr/>
        </p:nvSpPr>
        <p:spPr>
          <a:xfrm>
            <a:off x="365760" y="420624"/>
            <a:ext cx="8229600" cy="566928"/>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Neurodivergence is all of us.</a:t>
            </a:r>
            <a:endParaRPr lang="en-US" sz="3600" dirty="0"/>
          </a:p>
        </p:txBody>
      </p:sp>
      <p:sp>
        <p:nvSpPr>
          <p:cNvPr id="21" name="Text 18"/>
          <p:cNvSpPr/>
          <p:nvPr/>
        </p:nvSpPr>
        <p:spPr>
          <a:xfrm>
            <a:off x="365760" y="914400"/>
            <a:ext cx="8229600" cy="384048"/>
          </a:xfrm>
          <a:prstGeom prst="rect">
            <a:avLst/>
          </a:prstGeom>
          <a:noFill/>
          <a:ln/>
        </p:spPr>
        <p:txBody>
          <a:bodyPr wrap="square" lIns="0" tIns="0" rIns="0" bIns="0" rtlCol="0" anchor="ctr"/>
          <a:lstStyle/>
          <a:p>
            <a:pPr marL="0" indent="0">
              <a:buNone/>
            </a:pPr>
            <a:r>
              <a:rPr lang="en-US" sz="2400" i="1" dirty="0">
                <a:solidFill>
                  <a:srgbClr val="14B8A6"/>
                </a:solidFill>
                <a:latin typeface="Georgia" pitchFamily="34" charset="0"/>
                <a:ea typeface="Georgia" pitchFamily="34" charset="-122"/>
                <a:cs typeface="Georgia" pitchFamily="34" charset="-120"/>
              </a:rPr>
              <a:t>Every single one.</a:t>
            </a:r>
            <a:endParaRPr lang="en-US" sz="2400" dirty="0"/>
          </a:p>
        </p:txBody>
      </p:sp>
      <p:sp>
        <p:nvSpPr>
          <p:cNvPr id="22" name="Text 19"/>
          <p:cNvSpPr/>
          <p:nvPr/>
        </p:nvSpPr>
        <p:spPr>
          <a:xfrm>
            <a:off x="365760" y="1280160"/>
            <a:ext cx="11393424" cy="219456"/>
          </a:xfrm>
          <a:prstGeom prst="rect">
            <a:avLst/>
          </a:prstGeom>
          <a:noFill/>
          <a:ln/>
        </p:spPr>
        <p:txBody>
          <a:bodyPr wrap="square" lIns="0" tIns="0" rIns="0" bIns="0" rtlCol="0" anchor="ctr"/>
          <a:lstStyle/>
          <a:p>
            <a:pPr marL="0" indent="0">
              <a:buNone/>
            </a:pPr>
            <a:r>
              <a:rPr lang="en-US" i="1" dirty="0">
                <a:solidFill>
                  <a:srgbClr val="C4B5FD"/>
                </a:solidFill>
              </a:rPr>
              <a:t>The full picture – innate, acquired, and psychologically-divergent neurodivergence – in one place.</a:t>
            </a:r>
            <a:endParaRPr lang="en-US" dirty="0"/>
          </a:p>
        </p:txBody>
      </p:sp>
      <p:sp>
        <p:nvSpPr>
          <p:cNvPr id="23" name="Text 20"/>
          <p:cNvSpPr/>
          <p:nvPr/>
        </p:nvSpPr>
        <p:spPr>
          <a:xfrm>
            <a:off x="365760" y="1627632"/>
            <a:ext cx="11430000" cy="201168"/>
          </a:xfrm>
          <a:prstGeom prst="rect">
            <a:avLst/>
          </a:prstGeom>
          <a:noFill/>
          <a:ln/>
        </p:spPr>
        <p:txBody>
          <a:bodyPr wrap="square" lIns="0" tIns="0" rIns="0" bIns="0" rtlCol="0" anchor="ctr"/>
          <a:lstStyle/>
          <a:p>
            <a:pPr marL="0" indent="0">
              <a:buNone/>
            </a:pPr>
            <a:r>
              <a:rPr lang="en-US" sz="1400" b="1" kern="0" spc="150" dirty="0">
                <a:solidFill>
                  <a:srgbClr val="6EE7B7"/>
                </a:solidFill>
              </a:rPr>
              <a:t>INNATE NEURODIVERGENCE – present from birth</a:t>
            </a:r>
            <a:endParaRPr lang="en-US" sz="1400" dirty="0"/>
          </a:p>
        </p:txBody>
      </p:sp>
      <p:sp>
        <p:nvSpPr>
          <p:cNvPr id="24" name="Shape 21"/>
          <p:cNvSpPr/>
          <p:nvPr/>
        </p:nvSpPr>
        <p:spPr>
          <a:xfrm>
            <a:off x="365760" y="1865376"/>
            <a:ext cx="2743200" cy="301752"/>
          </a:xfrm>
          <a:prstGeom prst="rect">
            <a:avLst/>
          </a:prstGeom>
          <a:solidFill>
            <a:srgbClr val="10B981">
              <a:alpha val="12000"/>
            </a:srgbClr>
          </a:solidFill>
          <a:ln w="12700">
            <a:solidFill>
              <a:srgbClr val="10B981">
                <a:alpha val="50000"/>
              </a:srgbClr>
            </a:solidFill>
            <a:prstDash val="solid"/>
          </a:ln>
        </p:spPr>
        <p:txBody>
          <a:bodyPr/>
          <a:lstStyle/>
          <a:p>
            <a:endParaRPr lang="en-GB" sz="2800"/>
          </a:p>
        </p:txBody>
      </p:sp>
      <p:sp>
        <p:nvSpPr>
          <p:cNvPr id="25" name="Shape 22"/>
          <p:cNvSpPr/>
          <p:nvPr/>
        </p:nvSpPr>
        <p:spPr>
          <a:xfrm>
            <a:off x="457200" y="1956816"/>
            <a:ext cx="118872" cy="118872"/>
          </a:xfrm>
          <a:prstGeom prst="ellipse">
            <a:avLst/>
          </a:prstGeom>
          <a:solidFill>
            <a:srgbClr val="10B981"/>
          </a:solidFill>
          <a:ln w="12700">
            <a:solidFill>
              <a:srgbClr val="10B981"/>
            </a:solidFill>
            <a:prstDash val="solid"/>
          </a:ln>
        </p:spPr>
        <p:txBody>
          <a:bodyPr/>
          <a:lstStyle/>
          <a:p>
            <a:endParaRPr lang="en-GB" sz="2800"/>
          </a:p>
        </p:txBody>
      </p:sp>
      <p:sp>
        <p:nvSpPr>
          <p:cNvPr id="26" name="Text 23"/>
          <p:cNvSpPr/>
          <p:nvPr/>
        </p:nvSpPr>
        <p:spPr>
          <a:xfrm>
            <a:off x="640080" y="1901952"/>
            <a:ext cx="2377440" cy="228600"/>
          </a:xfrm>
          <a:prstGeom prst="rect">
            <a:avLst/>
          </a:prstGeom>
          <a:noFill/>
          <a:ln/>
        </p:spPr>
        <p:txBody>
          <a:bodyPr wrap="square" lIns="0" tIns="0" rIns="0" bIns="0" rtlCol="0" anchor="ctr"/>
          <a:lstStyle/>
          <a:p>
            <a:pPr marL="0" indent="0">
              <a:buNone/>
            </a:pPr>
            <a:r>
              <a:rPr lang="en-US" sz="1600" b="1" dirty="0">
                <a:solidFill>
                  <a:srgbClr val="6EE7B7"/>
                </a:solidFill>
              </a:rPr>
              <a:t>Autistic</a:t>
            </a:r>
            <a:endParaRPr lang="en-US" sz="1600" dirty="0"/>
          </a:p>
        </p:txBody>
      </p:sp>
      <p:sp>
        <p:nvSpPr>
          <p:cNvPr id="27" name="Shape 24"/>
          <p:cNvSpPr/>
          <p:nvPr/>
        </p:nvSpPr>
        <p:spPr>
          <a:xfrm>
            <a:off x="3273552" y="1865376"/>
            <a:ext cx="2743200" cy="301752"/>
          </a:xfrm>
          <a:prstGeom prst="rect">
            <a:avLst/>
          </a:prstGeom>
          <a:solidFill>
            <a:srgbClr val="10B981">
              <a:alpha val="12000"/>
            </a:srgbClr>
          </a:solidFill>
          <a:ln w="12700">
            <a:solidFill>
              <a:srgbClr val="10B981">
                <a:alpha val="50000"/>
              </a:srgbClr>
            </a:solidFill>
            <a:prstDash val="solid"/>
          </a:ln>
        </p:spPr>
        <p:txBody>
          <a:bodyPr/>
          <a:lstStyle/>
          <a:p>
            <a:endParaRPr lang="en-GB" sz="2800"/>
          </a:p>
        </p:txBody>
      </p:sp>
      <p:sp>
        <p:nvSpPr>
          <p:cNvPr id="28" name="Shape 25"/>
          <p:cNvSpPr/>
          <p:nvPr/>
        </p:nvSpPr>
        <p:spPr>
          <a:xfrm>
            <a:off x="3364992" y="1956816"/>
            <a:ext cx="118872" cy="118872"/>
          </a:xfrm>
          <a:prstGeom prst="ellipse">
            <a:avLst/>
          </a:prstGeom>
          <a:solidFill>
            <a:srgbClr val="10B981"/>
          </a:solidFill>
          <a:ln w="12700">
            <a:solidFill>
              <a:srgbClr val="10B981"/>
            </a:solidFill>
            <a:prstDash val="solid"/>
          </a:ln>
        </p:spPr>
        <p:txBody>
          <a:bodyPr/>
          <a:lstStyle/>
          <a:p>
            <a:endParaRPr lang="en-GB" sz="2800"/>
          </a:p>
        </p:txBody>
      </p:sp>
      <p:sp>
        <p:nvSpPr>
          <p:cNvPr id="29" name="Text 26"/>
          <p:cNvSpPr/>
          <p:nvPr/>
        </p:nvSpPr>
        <p:spPr>
          <a:xfrm>
            <a:off x="3547872" y="1901952"/>
            <a:ext cx="2377440" cy="228600"/>
          </a:xfrm>
          <a:prstGeom prst="rect">
            <a:avLst/>
          </a:prstGeom>
          <a:noFill/>
          <a:ln/>
        </p:spPr>
        <p:txBody>
          <a:bodyPr wrap="square" lIns="0" tIns="0" rIns="0" bIns="0" rtlCol="0" anchor="ctr"/>
          <a:lstStyle/>
          <a:p>
            <a:pPr marL="0" indent="0">
              <a:buNone/>
            </a:pPr>
            <a:r>
              <a:rPr lang="en-US" sz="1600" b="1" dirty="0">
                <a:solidFill>
                  <a:srgbClr val="6EE7B7"/>
                </a:solidFill>
              </a:rPr>
              <a:t>Polyennic / ADHD</a:t>
            </a:r>
            <a:endParaRPr lang="en-US" sz="1600" dirty="0"/>
          </a:p>
        </p:txBody>
      </p:sp>
      <p:sp>
        <p:nvSpPr>
          <p:cNvPr id="30" name="Shape 27"/>
          <p:cNvSpPr/>
          <p:nvPr/>
        </p:nvSpPr>
        <p:spPr>
          <a:xfrm>
            <a:off x="6181344" y="1865376"/>
            <a:ext cx="2743200" cy="301752"/>
          </a:xfrm>
          <a:prstGeom prst="rect">
            <a:avLst/>
          </a:prstGeom>
          <a:solidFill>
            <a:srgbClr val="10B981">
              <a:alpha val="12000"/>
            </a:srgbClr>
          </a:solidFill>
          <a:ln w="12700">
            <a:solidFill>
              <a:srgbClr val="10B981">
                <a:alpha val="50000"/>
              </a:srgbClr>
            </a:solidFill>
            <a:prstDash val="solid"/>
          </a:ln>
        </p:spPr>
        <p:txBody>
          <a:bodyPr/>
          <a:lstStyle/>
          <a:p>
            <a:endParaRPr lang="en-GB" sz="2800"/>
          </a:p>
        </p:txBody>
      </p:sp>
      <p:sp>
        <p:nvSpPr>
          <p:cNvPr id="31" name="Shape 28"/>
          <p:cNvSpPr/>
          <p:nvPr/>
        </p:nvSpPr>
        <p:spPr>
          <a:xfrm>
            <a:off x="6272784" y="1956816"/>
            <a:ext cx="118872" cy="118872"/>
          </a:xfrm>
          <a:prstGeom prst="ellipse">
            <a:avLst/>
          </a:prstGeom>
          <a:solidFill>
            <a:srgbClr val="10B981"/>
          </a:solidFill>
          <a:ln w="12700">
            <a:solidFill>
              <a:srgbClr val="10B981"/>
            </a:solidFill>
            <a:prstDash val="solid"/>
          </a:ln>
        </p:spPr>
        <p:txBody>
          <a:bodyPr/>
          <a:lstStyle/>
          <a:p>
            <a:endParaRPr lang="en-GB" sz="2800"/>
          </a:p>
        </p:txBody>
      </p:sp>
      <p:sp>
        <p:nvSpPr>
          <p:cNvPr id="32" name="Text 29"/>
          <p:cNvSpPr/>
          <p:nvPr/>
        </p:nvSpPr>
        <p:spPr>
          <a:xfrm>
            <a:off x="6455664" y="1901952"/>
            <a:ext cx="2377440" cy="228600"/>
          </a:xfrm>
          <a:prstGeom prst="rect">
            <a:avLst/>
          </a:prstGeom>
          <a:noFill/>
          <a:ln/>
        </p:spPr>
        <p:txBody>
          <a:bodyPr wrap="square" lIns="0" tIns="0" rIns="0" bIns="0" rtlCol="0" anchor="ctr"/>
          <a:lstStyle/>
          <a:p>
            <a:pPr marL="0" indent="0">
              <a:buNone/>
            </a:pPr>
            <a:r>
              <a:rPr lang="en-US" sz="1600" b="1" dirty="0">
                <a:solidFill>
                  <a:srgbClr val="6EE7B7"/>
                </a:solidFill>
              </a:rPr>
              <a:t>Dyslexic</a:t>
            </a:r>
            <a:endParaRPr lang="en-US" sz="1600" dirty="0"/>
          </a:p>
        </p:txBody>
      </p:sp>
      <p:sp>
        <p:nvSpPr>
          <p:cNvPr id="33" name="Shape 30"/>
          <p:cNvSpPr/>
          <p:nvPr/>
        </p:nvSpPr>
        <p:spPr>
          <a:xfrm>
            <a:off x="9089136" y="1865376"/>
            <a:ext cx="2743200" cy="301752"/>
          </a:xfrm>
          <a:prstGeom prst="rect">
            <a:avLst/>
          </a:prstGeom>
          <a:solidFill>
            <a:srgbClr val="10B981">
              <a:alpha val="12000"/>
            </a:srgbClr>
          </a:solidFill>
          <a:ln w="12700">
            <a:solidFill>
              <a:srgbClr val="10B981">
                <a:alpha val="50000"/>
              </a:srgbClr>
            </a:solidFill>
            <a:prstDash val="solid"/>
          </a:ln>
        </p:spPr>
        <p:txBody>
          <a:bodyPr/>
          <a:lstStyle/>
          <a:p>
            <a:endParaRPr lang="en-GB" sz="2800"/>
          </a:p>
        </p:txBody>
      </p:sp>
      <p:sp>
        <p:nvSpPr>
          <p:cNvPr id="34" name="Shape 31"/>
          <p:cNvSpPr/>
          <p:nvPr/>
        </p:nvSpPr>
        <p:spPr>
          <a:xfrm>
            <a:off x="9180576" y="1956816"/>
            <a:ext cx="118872" cy="118872"/>
          </a:xfrm>
          <a:prstGeom prst="ellipse">
            <a:avLst/>
          </a:prstGeom>
          <a:solidFill>
            <a:srgbClr val="10B981"/>
          </a:solidFill>
          <a:ln w="12700">
            <a:solidFill>
              <a:srgbClr val="10B981"/>
            </a:solidFill>
            <a:prstDash val="solid"/>
          </a:ln>
        </p:spPr>
        <p:txBody>
          <a:bodyPr/>
          <a:lstStyle/>
          <a:p>
            <a:endParaRPr lang="en-GB" sz="2800"/>
          </a:p>
        </p:txBody>
      </p:sp>
      <p:sp>
        <p:nvSpPr>
          <p:cNvPr id="35" name="Text 32"/>
          <p:cNvSpPr/>
          <p:nvPr/>
        </p:nvSpPr>
        <p:spPr>
          <a:xfrm>
            <a:off x="9363456" y="1901952"/>
            <a:ext cx="2377440" cy="228600"/>
          </a:xfrm>
          <a:prstGeom prst="rect">
            <a:avLst/>
          </a:prstGeom>
          <a:noFill/>
          <a:ln/>
        </p:spPr>
        <p:txBody>
          <a:bodyPr wrap="square" lIns="0" tIns="0" rIns="0" bIns="0" rtlCol="0" anchor="ctr"/>
          <a:lstStyle/>
          <a:p>
            <a:pPr marL="0" indent="0">
              <a:buNone/>
            </a:pPr>
            <a:r>
              <a:rPr lang="en-US" sz="1600" b="1" dirty="0">
                <a:solidFill>
                  <a:srgbClr val="6EE7B7"/>
                </a:solidFill>
              </a:rPr>
              <a:t>Dyspraxic / DCD</a:t>
            </a:r>
            <a:endParaRPr lang="en-US" sz="1600" dirty="0"/>
          </a:p>
        </p:txBody>
      </p:sp>
      <p:sp>
        <p:nvSpPr>
          <p:cNvPr id="36" name="Shape 33"/>
          <p:cNvSpPr/>
          <p:nvPr/>
        </p:nvSpPr>
        <p:spPr>
          <a:xfrm>
            <a:off x="365760" y="2249424"/>
            <a:ext cx="2743200" cy="301752"/>
          </a:xfrm>
          <a:prstGeom prst="rect">
            <a:avLst/>
          </a:prstGeom>
          <a:solidFill>
            <a:srgbClr val="10B981">
              <a:alpha val="12000"/>
            </a:srgbClr>
          </a:solidFill>
          <a:ln w="12700">
            <a:solidFill>
              <a:srgbClr val="10B981">
                <a:alpha val="50000"/>
              </a:srgbClr>
            </a:solidFill>
            <a:prstDash val="solid"/>
          </a:ln>
        </p:spPr>
        <p:txBody>
          <a:bodyPr/>
          <a:lstStyle/>
          <a:p>
            <a:endParaRPr lang="en-GB" sz="2800"/>
          </a:p>
        </p:txBody>
      </p:sp>
      <p:sp>
        <p:nvSpPr>
          <p:cNvPr id="37" name="Shape 34"/>
          <p:cNvSpPr/>
          <p:nvPr/>
        </p:nvSpPr>
        <p:spPr>
          <a:xfrm>
            <a:off x="457200" y="2340864"/>
            <a:ext cx="118872" cy="118872"/>
          </a:xfrm>
          <a:prstGeom prst="ellipse">
            <a:avLst/>
          </a:prstGeom>
          <a:solidFill>
            <a:srgbClr val="10B981"/>
          </a:solidFill>
          <a:ln w="12700">
            <a:solidFill>
              <a:srgbClr val="10B981"/>
            </a:solidFill>
            <a:prstDash val="solid"/>
          </a:ln>
        </p:spPr>
        <p:txBody>
          <a:bodyPr/>
          <a:lstStyle/>
          <a:p>
            <a:endParaRPr lang="en-GB" sz="2800"/>
          </a:p>
        </p:txBody>
      </p:sp>
      <p:sp>
        <p:nvSpPr>
          <p:cNvPr id="38" name="Text 35"/>
          <p:cNvSpPr/>
          <p:nvPr/>
        </p:nvSpPr>
        <p:spPr>
          <a:xfrm>
            <a:off x="640080" y="2286000"/>
            <a:ext cx="2377440" cy="228600"/>
          </a:xfrm>
          <a:prstGeom prst="rect">
            <a:avLst/>
          </a:prstGeom>
          <a:noFill/>
          <a:ln/>
        </p:spPr>
        <p:txBody>
          <a:bodyPr wrap="square" lIns="0" tIns="0" rIns="0" bIns="0" rtlCol="0" anchor="ctr"/>
          <a:lstStyle/>
          <a:p>
            <a:pPr marL="0" indent="0">
              <a:buNone/>
            </a:pPr>
            <a:r>
              <a:rPr lang="en-US" sz="1600" b="1" dirty="0">
                <a:solidFill>
                  <a:srgbClr val="6EE7B7"/>
                </a:solidFill>
              </a:rPr>
              <a:t>Dyscalculia</a:t>
            </a:r>
            <a:endParaRPr lang="en-US" sz="1600" dirty="0"/>
          </a:p>
        </p:txBody>
      </p:sp>
      <p:sp>
        <p:nvSpPr>
          <p:cNvPr id="39" name="Shape 36"/>
          <p:cNvSpPr/>
          <p:nvPr/>
        </p:nvSpPr>
        <p:spPr>
          <a:xfrm>
            <a:off x="3273552" y="2249424"/>
            <a:ext cx="2743200" cy="301752"/>
          </a:xfrm>
          <a:prstGeom prst="rect">
            <a:avLst/>
          </a:prstGeom>
          <a:solidFill>
            <a:srgbClr val="10B981">
              <a:alpha val="12000"/>
            </a:srgbClr>
          </a:solidFill>
          <a:ln w="12700">
            <a:solidFill>
              <a:srgbClr val="10B981">
                <a:alpha val="50000"/>
              </a:srgbClr>
            </a:solidFill>
            <a:prstDash val="solid"/>
          </a:ln>
        </p:spPr>
        <p:txBody>
          <a:bodyPr/>
          <a:lstStyle/>
          <a:p>
            <a:endParaRPr lang="en-GB" sz="2800"/>
          </a:p>
        </p:txBody>
      </p:sp>
      <p:sp>
        <p:nvSpPr>
          <p:cNvPr id="40" name="Shape 37"/>
          <p:cNvSpPr/>
          <p:nvPr/>
        </p:nvSpPr>
        <p:spPr>
          <a:xfrm>
            <a:off x="3364992" y="2340864"/>
            <a:ext cx="118872" cy="118872"/>
          </a:xfrm>
          <a:prstGeom prst="ellipse">
            <a:avLst/>
          </a:prstGeom>
          <a:solidFill>
            <a:srgbClr val="10B981"/>
          </a:solidFill>
          <a:ln w="12700">
            <a:solidFill>
              <a:srgbClr val="10B981"/>
            </a:solidFill>
            <a:prstDash val="solid"/>
          </a:ln>
        </p:spPr>
        <p:txBody>
          <a:bodyPr/>
          <a:lstStyle/>
          <a:p>
            <a:endParaRPr lang="en-GB" sz="2800"/>
          </a:p>
        </p:txBody>
      </p:sp>
      <p:sp>
        <p:nvSpPr>
          <p:cNvPr id="41" name="Text 38"/>
          <p:cNvSpPr/>
          <p:nvPr/>
        </p:nvSpPr>
        <p:spPr>
          <a:xfrm>
            <a:off x="3547872" y="2286000"/>
            <a:ext cx="2377440" cy="228600"/>
          </a:xfrm>
          <a:prstGeom prst="rect">
            <a:avLst/>
          </a:prstGeom>
          <a:noFill/>
          <a:ln/>
        </p:spPr>
        <p:txBody>
          <a:bodyPr wrap="square" lIns="0" tIns="0" rIns="0" bIns="0" rtlCol="0" anchor="ctr"/>
          <a:lstStyle/>
          <a:p>
            <a:pPr marL="0" indent="0">
              <a:buNone/>
            </a:pPr>
            <a:r>
              <a:rPr lang="en-US" sz="1600" b="1" dirty="0">
                <a:solidFill>
                  <a:srgbClr val="6EE7B7"/>
                </a:solidFill>
              </a:rPr>
              <a:t>Tourette's</a:t>
            </a:r>
            <a:endParaRPr lang="en-US" sz="1600" dirty="0"/>
          </a:p>
        </p:txBody>
      </p:sp>
      <p:sp>
        <p:nvSpPr>
          <p:cNvPr id="42" name="Shape 39"/>
          <p:cNvSpPr/>
          <p:nvPr/>
        </p:nvSpPr>
        <p:spPr>
          <a:xfrm>
            <a:off x="6181344" y="2249424"/>
            <a:ext cx="2743200" cy="301752"/>
          </a:xfrm>
          <a:prstGeom prst="rect">
            <a:avLst/>
          </a:prstGeom>
          <a:solidFill>
            <a:srgbClr val="10B981">
              <a:alpha val="12000"/>
            </a:srgbClr>
          </a:solidFill>
          <a:ln w="12700">
            <a:solidFill>
              <a:srgbClr val="10B981">
                <a:alpha val="50000"/>
              </a:srgbClr>
            </a:solidFill>
            <a:prstDash val="solid"/>
          </a:ln>
        </p:spPr>
        <p:txBody>
          <a:bodyPr/>
          <a:lstStyle/>
          <a:p>
            <a:endParaRPr lang="en-GB" sz="2800"/>
          </a:p>
        </p:txBody>
      </p:sp>
      <p:sp>
        <p:nvSpPr>
          <p:cNvPr id="43" name="Shape 40"/>
          <p:cNvSpPr/>
          <p:nvPr/>
        </p:nvSpPr>
        <p:spPr>
          <a:xfrm>
            <a:off x="6272784" y="2340864"/>
            <a:ext cx="118872" cy="118872"/>
          </a:xfrm>
          <a:prstGeom prst="ellipse">
            <a:avLst/>
          </a:prstGeom>
          <a:solidFill>
            <a:srgbClr val="10B981"/>
          </a:solidFill>
          <a:ln w="12700">
            <a:solidFill>
              <a:srgbClr val="10B981"/>
            </a:solidFill>
            <a:prstDash val="solid"/>
          </a:ln>
        </p:spPr>
        <p:txBody>
          <a:bodyPr/>
          <a:lstStyle/>
          <a:p>
            <a:endParaRPr lang="en-GB" sz="2800"/>
          </a:p>
        </p:txBody>
      </p:sp>
      <p:sp>
        <p:nvSpPr>
          <p:cNvPr id="44" name="Text 41"/>
          <p:cNvSpPr/>
          <p:nvPr/>
        </p:nvSpPr>
        <p:spPr>
          <a:xfrm>
            <a:off x="6455664" y="2286000"/>
            <a:ext cx="2377440" cy="228600"/>
          </a:xfrm>
          <a:prstGeom prst="rect">
            <a:avLst/>
          </a:prstGeom>
          <a:noFill/>
          <a:ln/>
        </p:spPr>
        <p:txBody>
          <a:bodyPr wrap="square" lIns="0" tIns="0" rIns="0" bIns="0" rtlCol="0" anchor="ctr"/>
          <a:lstStyle/>
          <a:p>
            <a:pPr marL="0" indent="0">
              <a:buNone/>
            </a:pPr>
            <a:r>
              <a:rPr lang="en-US" sz="1600" b="1" dirty="0">
                <a:solidFill>
                  <a:srgbClr val="6EE7B7"/>
                </a:solidFill>
              </a:rPr>
              <a:t>Synaesthesia</a:t>
            </a:r>
            <a:endParaRPr lang="en-US" sz="1600" dirty="0"/>
          </a:p>
        </p:txBody>
      </p:sp>
      <p:sp>
        <p:nvSpPr>
          <p:cNvPr id="45" name="Shape 42"/>
          <p:cNvSpPr/>
          <p:nvPr/>
        </p:nvSpPr>
        <p:spPr>
          <a:xfrm>
            <a:off x="9089136" y="2249424"/>
            <a:ext cx="2743200" cy="365760"/>
          </a:xfrm>
          <a:prstGeom prst="rect">
            <a:avLst/>
          </a:prstGeom>
          <a:solidFill>
            <a:srgbClr val="10B981">
              <a:alpha val="12000"/>
            </a:srgbClr>
          </a:solidFill>
          <a:ln w="12700">
            <a:solidFill>
              <a:srgbClr val="10B981">
                <a:alpha val="50000"/>
              </a:srgbClr>
            </a:solidFill>
            <a:prstDash val="solid"/>
          </a:ln>
        </p:spPr>
        <p:txBody>
          <a:bodyPr/>
          <a:lstStyle/>
          <a:p>
            <a:endParaRPr lang="en-GB" sz="2800"/>
          </a:p>
        </p:txBody>
      </p:sp>
      <p:sp>
        <p:nvSpPr>
          <p:cNvPr id="46" name="Shape 43"/>
          <p:cNvSpPr/>
          <p:nvPr/>
        </p:nvSpPr>
        <p:spPr>
          <a:xfrm>
            <a:off x="9180576" y="2340864"/>
            <a:ext cx="118872" cy="118872"/>
          </a:xfrm>
          <a:prstGeom prst="ellipse">
            <a:avLst/>
          </a:prstGeom>
          <a:solidFill>
            <a:srgbClr val="10B981"/>
          </a:solidFill>
          <a:ln w="12700">
            <a:solidFill>
              <a:srgbClr val="10B981"/>
            </a:solidFill>
            <a:prstDash val="solid"/>
          </a:ln>
        </p:spPr>
        <p:txBody>
          <a:bodyPr/>
          <a:lstStyle/>
          <a:p>
            <a:endParaRPr lang="en-GB" sz="2800"/>
          </a:p>
        </p:txBody>
      </p:sp>
      <p:sp>
        <p:nvSpPr>
          <p:cNvPr id="47" name="Text 44"/>
          <p:cNvSpPr/>
          <p:nvPr/>
        </p:nvSpPr>
        <p:spPr>
          <a:xfrm>
            <a:off x="9363456" y="2297017"/>
            <a:ext cx="2487168" cy="228600"/>
          </a:xfrm>
          <a:prstGeom prst="rect">
            <a:avLst/>
          </a:prstGeom>
          <a:noFill/>
          <a:ln/>
        </p:spPr>
        <p:txBody>
          <a:bodyPr wrap="square" lIns="0" tIns="0" rIns="0" bIns="0" rtlCol="0" anchor="ctr"/>
          <a:lstStyle/>
          <a:p>
            <a:pPr marL="0" indent="0">
              <a:buNone/>
            </a:pPr>
            <a:r>
              <a:rPr lang="en-US" sz="1600" b="1" dirty="0">
                <a:solidFill>
                  <a:srgbClr val="6EE7B7"/>
                </a:solidFill>
              </a:rPr>
              <a:t>Congenital Deafness / Blindness</a:t>
            </a:r>
            <a:endParaRPr lang="en-US" sz="1600" dirty="0"/>
          </a:p>
        </p:txBody>
      </p:sp>
      <p:sp>
        <p:nvSpPr>
          <p:cNvPr id="108" name="Text 102"/>
          <p:cNvSpPr/>
          <p:nvPr/>
        </p:nvSpPr>
        <p:spPr>
          <a:xfrm>
            <a:off x="365760" y="6565392"/>
            <a:ext cx="8229600" cy="182880"/>
          </a:xfrm>
          <a:prstGeom prst="rect">
            <a:avLst/>
          </a:prstGeom>
          <a:noFill/>
          <a:ln/>
        </p:spPr>
        <p:txBody>
          <a:bodyPr wrap="square" lIns="0" tIns="0" rIns="0" bIns="0" rtlCol="0" anchor="ctr"/>
          <a:lstStyle/>
          <a:p>
            <a:pPr marL="0" indent="0">
              <a:buNone/>
            </a:pPr>
            <a:r>
              <a:rPr lang="en-US" sz="900" dirty="0">
                <a:solidFill>
                  <a:srgbClr val="A78BFA"/>
                </a:solidFill>
              </a:rPr>
              <a:t>Dr Chloe Farahar (they/she)  |  Aucademy CIC  |  aucademy.co.uk  |  SoYoureAutistic.com</a:t>
            </a:r>
            <a:endParaRPr lang="en-US" sz="900" dirty="0"/>
          </a:p>
        </p:txBody>
      </p:sp>
      <p:pic>
        <p:nvPicPr>
          <p:cNvPr id="95" name="Image 1" descr="preencoded.png"/>
          <p:cNvPicPr>
            <a:picLocks noChangeAspect="1"/>
          </p:cNvPicPr>
          <p:nvPr/>
        </p:nvPicPr>
        <p:blipFill>
          <a:blip r:embed="rId4"/>
          <a:stretch>
            <a:fillRect/>
          </a:stretch>
        </p:blipFill>
        <p:spPr>
          <a:xfrm>
            <a:off x="534319" y="5519119"/>
            <a:ext cx="310896" cy="310896"/>
          </a:xfrm>
          <a:prstGeom prst="rect">
            <a:avLst/>
          </a:prstGeom>
        </p:spPr>
      </p:pic>
      <p:sp>
        <p:nvSpPr>
          <p:cNvPr id="109" name="Text 103"/>
          <p:cNvSpPr/>
          <p:nvPr/>
        </p:nvSpPr>
        <p:spPr>
          <a:xfrm>
            <a:off x="8686800" y="6565392"/>
            <a:ext cx="3108960" cy="182880"/>
          </a:xfrm>
          <a:prstGeom prst="rect">
            <a:avLst/>
          </a:prstGeom>
          <a:noFill/>
          <a:ln/>
        </p:spPr>
        <p:txBody>
          <a:bodyPr wrap="square" lIns="0" tIns="0" rIns="0" bIns="0" rtlCol="0" anchor="ctr"/>
          <a:lstStyle/>
          <a:p>
            <a:pPr marL="0" indent="0" algn="r">
              <a:buNone/>
            </a:pPr>
            <a:r>
              <a:rPr lang="en-US" sz="900" dirty="0">
                <a:solidFill>
                  <a:srgbClr val="4B3F72"/>
                </a:solidFill>
              </a:rPr>
              <a:t>© Dr Chloe Farahar – please credit when sharing</a:t>
            </a:r>
            <a:endParaRPr lang="en-US" sz="900" dirty="0"/>
          </a:p>
        </p:txBody>
      </p:sp>
      <p:grpSp>
        <p:nvGrpSpPr>
          <p:cNvPr id="117" name="Group 116">
            <a:extLst>
              <a:ext uri="{FF2B5EF4-FFF2-40B4-BE49-F238E27FC236}">
                <a16:creationId xmlns:a16="http://schemas.microsoft.com/office/drawing/2014/main" id="{8DD2B9F4-20D6-7C30-1F40-7C3665FCB10E}"/>
              </a:ext>
            </a:extLst>
          </p:cNvPr>
          <p:cNvGrpSpPr/>
          <p:nvPr/>
        </p:nvGrpSpPr>
        <p:grpSpPr>
          <a:xfrm>
            <a:off x="365760" y="5400469"/>
            <a:ext cx="11484864" cy="914400"/>
            <a:chOff x="365760" y="5301316"/>
            <a:chExt cx="11484864" cy="914400"/>
          </a:xfrm>
        </p:grpSpPr>
        <p:grpSp>
          <p:nvGrpSpPr>
            <p:cNvPr id="110" name="Group 109">
              <a:extLst>
                <a:ext uri="{FF2B5EF4-FFF2-40B4-BE49-F238E27FC236}">
                  <a16:creationId xmlns:a16="http://schemas.microsoft.com/office/drawing/2014/main" id="{3B6BA64C-F3A0-CC2C-8AFD-A8D2ED67974D}"/>
                </a:ext>
              </a:extLst>
            </p:cNvPr>
            <p:cNvGrpSpPr/>
            <p:nvPr/>
          </p:nvGrpSpPr>
          <p:grpSpPr>
            <a:xfrm>
              <a:off x="365760" y="5301316"/>
              <a:ext cx="11484864" cy="914400"/>
              <a:chOff x="365760" y="4791456"/>
              <a:chExt cx="11484864" cy="914400"/>
            </a:xfrm>
          </p:grpSpPr>
          <p:sp>
            <p:nvSpPr>
              <p:cNvPr id="98" name="Shape 94"/>
              <p:cNvSpPr/>
              <p:nvPr/>
            </p:nvSpPr>
            <p:spPr>
              <a:xfrm>
                <a:off x="4279392" y="4791456"/>
                <a:ext cx="3657600" cy="914400"/>
              </a:xfrm>
              <a:prstGeom prst="rect">
                <a:avLst/>
              </a:prstGeom>
              <a:solidFill>
                <a:srgbClr val="0A1F2E"/>
              </a:solidFill>
              <a:ln w="12700">
                <a:solidFill>
                  <a:srgbClr val="0A1F2E"/>
                </a:solidFill>
                <a:prstDash val="solid"/>
              </a:ln>
              <a:effectLst>
                <a:outerShdw blurRad="101600" dist="25400" dir="8100000" algn="bl" rotWithShape="0">
                  <a:srgbClr val="000000">
                    <a:alpha val="12000"/>
                  </a:srgbClr>
                </a:outerShdw>
              </a:effectLst>
            </p:spPr>
            <p:txBody>
              <a:bodyPr/>
              <a:lstStyle/>
              <a:p>
                <a:endParaRPr lang="en-GB" sz="2800"/>
              </a:p>
            </p:txBody>
          </p:sp>
          <p:sp>
            <p:nvSpPr>
              <p:cNvPr id="93" name="Shape 90"/>
              <p:cNvSpPr/>
              <p:nvPr/>
            </p:nvSpPr>
            <p:spPr>
              <a:xfrm>
                <a:off x="365760" y="4791456"/>
                <a:ext cx="3657600" cy="914400"/>
              </a:xfrm>
              <a:prstGeom prst="rect">
                <a:avLst/>
              </a:prstGeom>
              <a:solidFill>
                <a:srgbClr val="0D2E2A"/>
              </a:solidFill>
              <a:ln w="12700">
                <a:solidFill>
                  <a:srgbClr val="0D2E2A"/>
                </a:solidFill>
                <a:prstDash val="solid"/>
              </a:ln>
              <a:effectLst>
                <a:outerShdw blurRad="101600" dist="25400" dir="8100000" algn="bl" rotWithShape="0">
                  <a:srgbClr val="000000">
                    <a:alpha val="12000"/>
                  </a:srgbClr>
                </a:outerShdw>
              </a:effectLst>
            </p:spPr>
            <p:txBody>
              <a:bodyPr/>
              <a:lstStyle/>
              <a:p>
                <a:endParaRPr lang="en-GB" sz="2800"/>
              </a:p>
            </p:txBody>
          </p:sp>
          <p:sp>
            <p:nvSpPr>
              <p:cNvPr id="94" name="Shape 91"/>
              <p:cNvSpPr/>
              <p:nvPr/>
            </p:nvSpPr>
            <p:spPr>
              <a:xfrm>
                <a:off x="493776" y="4919472"/>
                <a:ext cx="402336" cy="402336"/>
              </a:xfrm>
              <a:prstGeom prst="ellipse">
                <a:avLst/>
              </a:prstGeom>
              <a:solidFill>
                <a:srgbClr val="14B8A6"/>
              </a:solidFill>
              <a:ln w="12700">
                <a:solidFill>
                  <a:srgbClr val="14B8A6"/>
                </a:solidFill>
                <a:prstDash val="solid"/>
              </a:ln>
            </p:spPr>
            <p:txBody>
              <a:bodyPr/>
              <a:lstStyle/>
              <a:p>
                <a:endParaRPr lang="en-GB" sz="2800"/>
              </a:p>
            </p:txBody>
          </p:sp>
          <p:sp>
            <p:nvSpPr>
              <p:cNvPr id="96" name="Text 92"/>
              <p:cNvSpPr/>
              <p:nvPr/>
            </p:nvSpPr>
            <p:spPr>
              <a:xfrm>
                <a:off x="969264" y="4919472"/>
                <a:ext cx="2962656" cy="237744"/>
              </a:xfrm>
              <a:prstGeom prst="rect">
                <a:avLst/>
              </a:prstGeom>
              <a:noFill/>
              <a:ln/>
            </p:spPr>
            <p:txBody>
              <a:bodyPr wrap="square" lIns="0" tIns="0" rIns="0" bIns="0" rtlCol="0" anchor="ctr"/>
              <a:lstStyle/>
              <a:p>
                <a:pPr marL="0" indent="0">
                  <a:buNone/>
                </a:pPr>
                <a:r>
                  <a:rPr lang="en-US" b="1" dirty="0">
                    <a:solidFill>
                      <a:srgbClr val="14B8A6"/>
                    </a:solidFill>
                  </a:rPr>
                  <a:t>Innate neurodivergence</a:t>
                </a:r>
                <a:endParaRPr lang="en-US" dirty="0"/>
              </a:p>
            </p:txBody>
          </p:sp>
          <p:sp>
            <p:nvSpPr>
              <p:cNvPr id="97" name="Text 93"/>
              <p:cNvSpPr/>
              <p:nvPr/>
            </p:nvSpPr>
            <p:spPr>
              <a:xfrm>
                <a:off x="493776" y="5303520"/>
                <a:ext cx="3438144" cy="365760"/>
              </a:xfrm>
              <a:prstGeom prst="rect">
                <a:avLst/>
              </a:prstGeom>
              <a:noFill/>
              <a:ln/>
            </p:spPr>
            <p:txBody>
              <a:bodyPr wrap="square" lIns="0" tIns="0" rIns="0" bIns="0" rtlCol="0" anchor="ctr"/>
              <a:lstStyle/>
              <a:p>
                <a:pPr marL="0" indent="0">
                  <a:buNone/>
                </a:pPr>
                <a:r>
                  <a:rPr lang="en-US" sz="1400" dirty="0">
                    <a:solidFill>
                      <a:srgbClr val="D1D5DB"/>
                    </a:solidFill>
                  </a:rPr>
                  <a:t>Present from birth. Part of who you are. Not something to fix or cure.</a:t>
                </a:r>
                <a:endParaRPr lang="en-US" sz="1400" dirty="0"/>
              </a:p>
            </p:txBody>
          </p:sp>
          <p:sp>
            <p:nvSpPr>
              <p:cNvPr id="101" name="Text 96"/>
              <p:cNvSpPr/>
              <p:nvPr/>
            </p:nvSpPr>
            <p:spPr>
              <a:xfrm>
                <a:off x="4882896" y="4919472"/>
                <a:ext cx="2962656" cy="237744"/>
              </a:xfrm>
              <a:prstGeom prst="rect">
                <a:avLst/>
              </a:prstGeom>
              <a:noFill/>
              <a:ln/>
            </p:spPr>
            <p:txBody>
              <a:bodyPr wrap="square" lIns="0" tIns="0" rIns="0" bIns="0" rtlCol="0" anchor="ctr"/>
              <a:lstStyle/>
              <a:p>
                <a:pPr marL="0" indent="0">
                  <a:buNone/>
                </a:pPr>
                <a:r>
                  <a:rPr lang="en-US" b="1" dirty="0">
                    <a:solidFill>
                      <a:srgbClr val="38BDF8"/>
                    </a:solidFill>
                  </a:rPr>
                  <a:t>Acquired neurodivergence</a:t>
                </a:r>
                <a:endParaRPr lang="en-US" dirty="0"/>
              </a:p>
            </p:txBody>
          </p:sp>
          <p:sp>
            <p:nvSpPr>
              <p:cNvPr id="102" name="Text 97"/>
              <p:cNvSpPr/>
              <p:nvPr/>
            </p:nvSpPr>
            <p:spPr>
              <a:xfrm>
                <a:off x="4407408" y="5303520"/>
                <a:ext cx="3438144" cy="365760"/>
              </a:xfrm>
              <a:prstGeom prst="rect">
                <a:avLst/>
              </a:prstGeom>
              <a:noFill/>
              <a:ln/>
            </p:spPr>
            <p:txBody>
              <a:bodyPr wrap="square" lIns="0" tIns="0" rIns="0" bIns="0" rtlCol="0" anchor="ctr"/>
              <a:lstStyle/>
              <a:p>
                <a:pPr marL="0" indent="0">
                  <a:buNone/>
                </a:pPr>
                <a:r>
                  <a:rPr lang="en-US" sz="1400" dirty="0">
                    <a:solidFill>
                      <a:srgbClr val="D1D5DB"/>
                    </a:solidFill>
                  </a:rPr>
                  <a:t>Brains change across a lifetime. Acquired differences are real and valid.</a:t>
                </a:r>
                <a:endParaRPr lang="en-US" sz="1400" dirty="0"/>
              </a:p>
            </p:txBody>
          </p:sp>
          <p:sp>
            <p:nvSpPr>
              <p:cNvPr id="103" name="Shape 98"/>
              <p:cNvSpPr/>
              <p:nvPr/>
            </p:nvSpPr>
            <p:spPr>
              <a:xfrm>
                <a:off x="8193024" y="4791456"/>
                <a:ext cx="3657600" cy="914400"/>
              </a:xfrm>
              <a:prstGeom prst="rect">
                <a:avLst/>
              </a:prstGeom>
              <a:solidFill>
                <a:srgbClr val="2E0A12"/>
              </a:solidFill>
              <a:ln w="12700">
                <a:solidFill>
                  <a:srgbClr val="2E0A12"/>
                </a:solidFill>
                <a:prstDash val="solid"/>
              </a:ln>
              <a:effectLst>
                <a:outerShdw blurRad="101600" dist="25400" dir="8100000" algn="bl" rotWithShape="0">
                  <a:srgbClr val="000000">
                    <a:alpha val="12000"/>
                  </a:srgbClr>
                </a:outerShdw>
              </a:effectLst>
            </p:spPr>
            <p:txBody>
              <a:bodyPr/>
              <a:lstStyle/>
              <a:p>
                <a:endParaRPr lang="en-GB" sz="2800"/>
              </a:p>
            </p:txBody>
          </p:sp>
          <p:sp>
            <p:nvSpPr>
              <p:cNvPr id="106" name="Text 100"/>
              <p:cNvSpPr/>
              <p:nvPr/>
            </p:nvSpPr>
            <p:spPr>
              <a:xfrm>
                <a:off x="8796528" y="4919472"/>
                <a:ext cx="2962656" cy="237744"/>
              </a:xfrm>
              <a:prstGeom prst="rect">
                <a:avLst/>
              </a:prstGeom>
              <a:noFill/>
              <a:ln/>
            </p:spPr>
            <p:txBody>
              <a:bodyPr wrap="square" lIns="0" tIns="0" rIns="0" bIns="0" rtlCol="0" anchor="ctr"/>
              <a:lstStyle/>
              <a:p>
                <a:pPr marL="0" indent="0">
                  <a:buNone/>
                </a:pPr>
                <a:r>
                  <a:rPr lang="en-US" b="1" dirty="0">
                    <a:solidFill>
                      <a:srgbClr val="FB7185"/>
                    </a:solidFill>
                  </a:rPr>
                  <a:t>Psychological divergence</a:t>
                </a:r>
                <a:endParaRPr lang="en-US" dirty="0"/>
              </a:p>
            </p:txBody>
          </p:sp>
          <p:sp>
            <p:nvSpPr>
              <p:cNvPr id="107" name="Text 101"/>
              <p:cNvSpPr/>
              <p:nvPr/>
            </p:nvSpPr>
            <p:spPr>
              <a:xfrm>
                <a:off x="8321040" y="5303520"/>
                <a:ext cx="3438144" cy="365760"/>
              </a:xfrm>
              <a:prstGeom prst="rect">
                <a:avLst/>
              </a:prstGeom>
              <a:noFill/>
              <a:ln/>
            </p:spPr>
            <p:txBody>
              <a:bodyPr wrap="square" lIns="0" tIns="0" rIns="0" bIns="0" rtlCol="0" anchor="ctr"/>
              <a:lstStyle/>
              <a:p>
                <a:pPr marL="0" indent="0">
                  <a:buNone/>
                </a:pPr>
                <a:r>
                  <a:rPr lang="en-US" sz="1400" dirty="0">
                    <a:solidFill>
                      <a:srgbClr val="D1D5DB"/>
                    </a:solidFill>
                  </a:rPr>
                  <a:t>Divergent responses to trauma – not illnesses, but human variation.</a:t>
                </a:r>
                <a:endParaRPr lang="en-US" sz="1400" dirty="0"/>
              </a:p>
            </p:txBody>
          </p:sp>
        </p:grpSp>
        <p:grpSp>
          <p:nvGrpSpPr>
            <p:cNvPr id="111" name="Group 110">
              <a:extLst>
                <a:ext uri="{FF2B5EF4-FFF2-40B4-BE49-F238E27FC236}">
                  <a16:creationId xmlns:a16="http://schemas.microsoft.com/office/drawing/2014/main" id="{A0CC66EB-53EB-BF14-6104-65707A4984DA}"/>
                </a:ext>
              </a:extLst>
            </p:cNvPr>
            <p:cNvGrpSpPr/>
            <p:nvPr/>
          </p:nvGrpSpPr>
          <p:grpSpPr>
            <a:xfrm>
              <a:off x="4370832" y="5373311"/>
              <a:ext cx="402336" cy="402336"/>
              <a:chOff x="9988333" y="381073"/>
              <a:chExt cx="402336" cy="402336"/>
            </a:xfrm>
          </p:grpSpPr>
          <p:sp>
            <p:nvSpPr>
              <p:cNvPr id="112" name="Shape 95"/>
              <p:cNvSpPr/>
              <p:nvPr/>
            </p:nvSpPr>
            <p:spPr>
              <a:xfrm>
                <a:off x="9988333" y="381073"/>
                <a:ext cx="402336" cy="402336"/>
              </a:xfrm>
              <a:prstGeom prst="ellipse">
                <a:avLst/>
              </a:prstGeom>
              <a:solidFill>
                <a:srgbClr val="38BDF8"/>
              </a:solidFill>
              <a:ln w="12700">
                <a:solidFill>
                  <a:srgbClr val="38BDF8"/>
                </a:solidFill>
                <a:prstDash val="solid"/>
              </a:ln>
            </p:spPr>
            <p:txBody>
              <a:bodyPr/>
              <a:lstStyle/>
              <a:p>
                <a:endParaRPr lang="en-GB" sz="2800"/>
              </a:p>
            </p:txBody>
          </p:sp>
          <p:pic>
            <p:nvPicPr>
              <p:cNvPr id="113" name="Image 2" descr="preencoded.png"/>
              <p:cNvPicPr>
                <a:picLocks noChangeAspect="1"/>
              </p:cNvPicPr>
              <p:nvPr/>
            </p:nvPicPr>
            <p:blipFill>
              <a:blip r:embed="rId5"/>
              <a:stretch>
                <a:fillRect/>
              </a:stretch>
            </p:blipFill>
            <p:spPr>
              <a:xfrm>
                <a:off x="10034053" y="443720"/>
                <a:ext cx="310896" cy="310896"/>
              </a:xfrm>
              <a:prstGeom prst="rect">
                <a:avLst/>
              </a:prstGeom>
            </p:spPr>
          </p:pic>
        </p:grpSp>
        <p:grpSp>
          <p:nvGrpSpPr>
            <p:cNvPr id="114" name="Group 113">
              <a:extLst>
                <a:ext uri="{FF2B5EF4-FFF2-40B4-BE49-F238E27FC236}">
                  <a16:creationId xmlns:a16="http://schemas.microsoft.com/office/drawing/2014/main" id="{75CFFEE1-7E65-FCAC-11E6-5A926E7C50A7}"/>
                </a:ext>
              </a:extLst>
            </p:cNvPr>
            <p:cNvGrpSpPr/>
            <p:nvPr/>
          </p:nvGrpSpPr>
          <p:grpSpPr>
            <a:xfrm>
              <a:off x="8275320" y="5344518"/>
              <a:ext cx="402336" cy="402336"/>
              <a:chOff x="8321040" y="4919472"/>
              <a:chExt cx="402336" cy="402336"/>
            </a:xfrm>
          </p:grpSpPr>
          <p:sp>
            <p:nvSpPr>
              <p:cNvPr id="115" name="Shape 99"/>
              <p:cNvSpPr/>
              <p:nvPr/>
            </p:nvSpPr>
            <p:spPr>
              <a:xfrm>
                <a:off x="8321040" y="4919472"/>
                <a:ext cx="402336" cy="402336"/>
              </a:xfrm>
              <a:prstGeom prst="ellipse">
                <a:avLst/>
              </a:prstGeom>
              <a:solidFill>
                <a:srgbClr val="FB7185"/>
              </a:solidFill>
              <a:ln w="12700">
                <a:solidFill>
                  <a:srgbClr val="FB7185"/>
                </a:solidFill>
                <a:prstDash val="solid"/>
              </a:ln>
            </p:spPr>
            <p:txBody>
              <a:bodyPr/>
              <a:lstStyle/>
              <a:p>
                <a:endParaRPr lang="en-GB" sz="2800"/>
              </a:p>
            </p:txBody>
          </p:sp>
          <p:pic>
            <p:nvPicPr>
              <p:cNvPr id="116" name="Image 3" descr="preencoded.png"/>
              <p:cNvPicPr>
                <a:picLocks noChangeAspect="1"/>
              </p:cNvPicPr>
              <p:nvPr/>
            </p:nvPicPr>
            <p:blipFill>
              <a:blip r:embed="rId6"/>
              <a:stretch>
                <a:fillRect/>
              </a:stretch>
            </p:blipFill>
            <p:spPr>
              <a:xfrm>
                <a:off x="8366760" y="5010912"/>
                <a:ext cx="310896" cy="310896"/>
              </a:xfrm>
              <a:prstGeom prst="rect">
                <a:avLst/>
              </a:prstGeom>
            </p:spPr>
          </p:pic>
        </p:grpSp>
      </p:grpSp>
      <p:grpSp>
        <p:nvGrpSpPr>
          <p:cNvPr id="119" name="Group 118">
            <a:extLst>
              <a:ext uri="{FF2B5EF4-FFF2-40B4-BE49-F238E27FC236}">
                <a16:creationId xmlns:a16="http://schemas.microsoft.com/office/drawing/2014/main" id="{E20F067D-2B22-A043-F024-82807560DEB6}"/>
              </a:ext>
            </a:extLst>
          </p:cNvPr>
          <p:cNvGrpSpPr/>
          <p:nvPr/>
        </p:nvGrpSpPr>
        <p:grpSpPr>
          <a:xfrm>
            <a:off x="365760" y="4152918"/>
            <a:ext cx="11430000" cy="1005840"/>
            <a:chOff x="365760" y="4219020"/>
            <a:chExt cx="11430000" cy="1005840"/>
          </a:xfrm>
        </p:grpSpPr>
        <p:grpSp>
          <p:nvGrpSpPr>
            <p:cNvPr id="120" name="Group 119">
              <a:extLst>
                <a:ext uri="{FF2B5EF4-FFF2-40B4-BE49-F238E27FC236}">
                  <a16:creationId xmlns:a16="http://schemas.microsoft.com/office/drawing/2014/main" id="{AC625671-2189-041E-B675-D6F08D596A6C}"/>
                </a:ext>
              </a:extLst>
            </p:cNvPr>
            <p:cNvGrpSpPr/>
            <p:nvPr/>
          </p:nvGrpSpPr>
          <p:grpSpPr>
            <a:xfrm>
              <a:off x="365760" y="4219020"/>
              <a:ext cx="11430000" cy="1005840"/>
              <a:chOff x="365760" y="4219020"/>
              <a:chExt cx="11430000" cy="1005840"/>
            </a:xfrm>
          </p:grpSpPr>
          <p:sp>
            <p:nvSpPr>
              <p:cNvPr id="127" name="Text 64">
                <a:extLst>
                  <a:ext uri="{FF2B5EF4-FFF2-40B4-BE49-F238E27FC236}">
                    <a16:creationId xmlns:a16="http://schemas.microsoft.com/office/drawing/2014/main" id="{A0B8F8E8-D474-CD21-0730-6E581D46FA13}"/>
                  </a:ext>
                </a:extLst>
              </p:cNvPr>
              <p:cNvSpPr/>
              <p:nvPr/>
            </p:nvSpPr>
            <p:spPr>
              <a:xfrm>
                <a:off x="365760" y="4219020"/>
                <a:ext cx="11430000" cy="201168"/>
              </a:xfrm>
              <a:prstGeom prst="rect">
                <a:avLst/>
              </a:prstGeom>
              <a:noFill/>
              <a:ln/>
            </p:spPr>
            <p:txBody>
              <a:bodyPr wrap="square" lIns="0" tIns="0" rIns="0" bIns="0" rtlCol="0" anchor="ctr"/>
              <a:lstStyle/>
              <a:p>
                <a:pPr marL="0" indent="0">
                  <a:buNone/>
                </a:pPr>
                <a:r>
                  <a:rPr lang="en-US" sz="1400" b="1" kern="0" spc="150" dirty="0">
                    <a:solidFill>
                      <a:srgbClr val="FCA5A5"/>
                    </a:solidFill>
                  </a:rPr>
                  <a:t>PSYCHOLOGICAL DIVERGENCE – often missing from the conversation</a:t>
                </a:r>
                <a:endParaRPr lang="en-US" sz="1400" dirty="0"/>
              </a:p>
            </p:txBody>
          </p:sp>
          <p:sp>
            <p:nvSpPr>
              <p:cNvPr id="128" name="Shape 65">
                <a:extLst>
                  <a:ext uri="{FF2B5EF4-FFF2-40B4-BE49-F238E27FC236}">
                    <a16:creationId xmlns:a16="http://schemas.microsoft.com/office/drawing/2014/main" id="{B8F149A7-13D0-817F-BE85-BDB73C147F30}"/>
                  </a:ext>
                </a:extLst>
              </p:cNvPr>
              <p:cNvSpPr/>
              <p:nvPr/>
            </p:nvSpPr>
            <p:spPr>
              <a:xfrm>
                <a:off x="365760" y="4456764"/>
                <a:ext cx="3520440" cy="301752"/>
              </a:xfrm>
              <a:prstGeom prst="rect">
                <a:avLst/>
              </a:prstGeom>
              <a:solidFill>
                <a:srgbClr val="FB7185">
                  <a:alpha val="12000"/>
                </a:srgbClr>
              </a:solidFill>
              <a:ln w="12700">
                <a:solidFill>
                  <a:srgbClr val="FB7185">
                    <a:alpha val="50000"/>
                  </a:srgbClr>
                </a:solidFill>
                <a:prstDash val="solid"/>
              </a:ln>
            </p:spPr>
            <p:txBody>
              <a:bodyPr/>
              <a:lstStyle/>
              <a:p>
                <a:endParaRPr lang="en-GB" sz="2800"/>
              </a:p>
            </p:txBody>
          </p:sp>
          <p:sp>
            <p:nvSpPr>
              <p:cNvPr id="129" name="Text 67">
                <a:extLst>
                  <a:ext uri="{FF2B5EF4-FFF2-40B4-BE49-F238E27FC236}">
                    <a16:creationId xmlns:a16="http://schemas.microsoft.com/office/drawing/2014/main" id="{E209AE4D-BA92-D3C0-0C66-FF64E2214623}"/>
                  </a:ext>
                </a:extLst>
              </p:cNvPr>
              <p:cNvSpPr/>
              <p:nvPr/>
            </p:nvSpPr>
            <p:spPr>
              <a:xfrm>
                <a:off x="640080" y="4493340"/>
                <a:ext cx="2286000" cy="228600"/>
              </a:xfrm>
              <a:prstGeom prst="rect">
                <a:avLst/>
              </a:prstGeom>
              <a:noFill/>
              <a:ln/>
            </p:spPr>
            <p:txBody>
              <a:bodyPr wrap="square" lIns="0" tIns="0" rIns="0" bIns="0" rtlCol="0" anchor="ctr"/>
              <a:lstStyle/>
              <a:p>
                <a:pPr marL="0" indent="0">
                  <a:buNone/>
                </a:pPr>
                <a:r>
                  <a:rPr lang="en-US" sz="1600" b="1" dirty="0">
                    <a:solidFill>
                      <a:srgbClr val="FCA5A5"/>
                    </a:solidFill>
                  </a:rPr>
                  <a:t>Voice-hearing</a:t>
                </a:r>
                <a:endParaRPr lang="en-US" sz="1600" dirty="0"/>
              </a:p>
            </p:txBody>
          </p:sp>
          <p:sp>
            <p:nvSpPr>
              <p:cNvPr id="130" name="Shape 68">
                <a:extLst>
                  <a:ext uri="{FF2B5EF4-FFF2-40B4-BE49-F238E27FC236}">
                    <a16:creationId xmlns:a16="http://schemas.microsoft.com/office/drawing/2014/main" id="{222C563E-D6E1-07FC-1FE0-8A15EDC6F269}"/>
                  </a:ext>
                </a:extLst>
              </p:cNvPr>
              <p:cNvSpPr/>
              <p:nvPr/>
            </p:nvSpPr>
            <p:spPr>
              <a:xfrm>
                <a:off x="3035808" y="4511628"/>
                <a:ext cx="768096" cy="182880"/>
              </a:xfrm>
              <a:prstGeom prst="rect">
                <a:avLst/>
              </a:prstGeom>
              <a:solidFill>
                <a:srgbClr val="FB7185">
                  <a:alpha val="35000"/>
                </a:srgbClr>
              </a:solidFill>
              <a:ln w="12700">
                <a:solidFill>
                  <a:srgbClr val="FB7185">
                    <a:alpha val="60000"/>
                  </a:srgbClr>
                </a:solidFill>
                <a:prstDash val="solid"/>
              </a:ln>
            </p:spPr>
            <p:txBody>
              <a:bodyPr/>
              <a:lstStyle/>
              <a:p>
                <a:endParaRPr lang="en-GB" sz="2800"/>
              </a:p>
            </p:txBody>
          </p:sp>
          <p:sp>
            <p:nvSpPr>
              <p:cNvPr id="131" name="Text 69">
                <a:extLst>
                  <a:ext uri="{FF2B5EF4-FFF2-40B4-BE49-F238E27FC236}">
                    <a16:creationId xmlns:a16="http://schemas.microsoft.com/office/drawing/2014/main" id="{7686939A-868F-726A-113C-29F747FDD9F6}"/>
                  </a:ext>
                </a:extLst>
              </p:cNvPr>
              <p:cNvSpPr/>
              <p:nvPr/>
            </p:nvSpPr>
            <p:spPr>
              <a:xfrm>
                <a:off x="3044952" y="4520772"/>
                <a:ext cx="749808" cy="164592"/>
              </a:xfrm>
              <a:prstGeom prst="rect">
                <a:avLst/>
              </a:prstGeom>
              <a:noFill/>
              <a:ln/>
            </p:spPr>
            <p:txBody>
              <a:bodyPr wrap="square" lIns="0" tIns="0" rIns="0" bIns="0" rtlCol="0" anchor="ctr"/>
              <a:lstStyle/>
              <a:p>
                <a:pPr marL="0" indent="0" algn="ctr">
                  <a:buNone/>
                </a:pPr>
                <a:r>
                  <a:rPr lang="en-US" sz="1000" b="1" dirty="0">
                    <a:solidFill>
                      <a:srgbClr val="FFFFFF"/>
                    </a:solidFill>
                  </a:rPr>
                  <a:t>often missed</a:t>
                </a:r>
                <a:endParaRPr lang="en-US" sz="1000" dirty="0"/>
              </a:p>
            </p:txBody>
          </p:sp>
          <p:sp>
            <p:nvSpPr>
              <p:cNvPr id="132" name="Shape 70">
                <a:extLst>
                  <a:ext uri="{FF2B5EF4-FFF2-40B4-BE49-F238E27FC236}">
                    <a16:creationId xmlns:a16="http://schemas.microsoft.com/office/drawing/2014/main" id="{78596879-1C3E-D3D7-0AC9-20B4EE8B0BBD}"/>
                  </a:ext>
                </a:extLst>
              </p:cNvPr>
              <p:cNvSpPr/>
              <p:nvPr/>
            </p:nvSpPr>
            <p:spPr>
              <a:xfrm>
                <a:off x="4224528" y="4456764"/>
                <a:ext cx="3520440" cy="301752"/>
              </a:xfrm>
              <a:prstGeom prst="rect">
                <a:avLst/>
              </a:prstGeom>
              <a:solidFill>
                <a:srgbClr val="FB7185">
                  <a:alpha val="12000"/>
                </a:srgbClr>
              </a:solidFill>
              <a:ln w="12700">
                <a:solidFill>
                  <a:srgbClr val="FB7185">
                    <a:alpha val="50000"/>
                  </a:srgbClr>
                </a:solidFill>
                <a:prstDash val="solid"/>
              </a:ln>
            </p:spPr>
            <p:txBody>
              <a:bodyPr/>
              <a:lstStyle/>
              <a:p>
                <a:endParaRPr lang="en-GB" sz="2800"/>
              </a:p>
            </p:txBody>
          </p:sp>
          <p:sp>
            <p:nvSpPr>
              <p:cNvPr id="133" name="Text 72">
                <a:extLst>
                  <a:ext uri="{FF2B5EF4-FFF2-40B4-BE49-F238E27FC236}">
                    <a16:creationId xmlns:a16="http://schemas.microsoft.com/office/drawing/2014/main" id="{1F7CE6E2-373F-6BEA-4F9A-F6ACB5611C1F}"/>
                  </a:ext>
                </a:extLst>
              </p:cNvPr>
              <p:cNvSpPr/>
              <p:nvPr/>
            </p:nvSpPr>
            <p:spPr>
              <a:xfrm>
                <a:off x="4498848" y="4493340"/>
                <a:ext cx="2286000" cy="228600"/>
              </a:xfrm>
              <a:prstGeom prst="rect">
                <a:avLst/>
              </a:prstGeom>
              <a:noFill/>
              <a:ln/>
            </p:spPr>
            <p:txBody>
              <a:bodyPr wrap="square" lIns="0" tIns="0" rIns="0" bIns="0" rtlCol="0" anchor="ctr"/>
              <a:lstStyle/>
              <a:p>
                <a:pPr marL="0" indent="0">
                  <a:buNone/>
                </a:pPr>
                <a:r>
                  <a:rPr lang="en-US" sz="1600" b="1" dirty="0">
                    <a:solidFill>
                      <a:srgbClr val="FCA5A5"/>
                    </a:solidFill>
                  </a:rPr>
                  <a:t>Extreme states of mood</a:t>
                </a:r>
                <a:endParaRPr lang="en-US" sz="1600" dirty="0"/>
              </a:p>
            </p:txBody>
          </p:sp>
          <p:sp>
            <p:nvSpPr>
              <p:cNvPr id="134" name="Text 74">
                <a:extLst>
                  <a:ext uri="{FF2B5EF4-FFF2-40B4-BE49-F238E27FC236}">
                    <a16:creationId xmlns:a16="http://schemas.microsoft.com/office/drawing/2014/main" id="{E6E600DA-666C-795D-3D64-077C862228ED}"/>
                  </a:ext>
                </a:extLst>
              </p:cNvPr>
              <p:cNvSpPr/>
              <p:nvPr/>
            </p:nvSpPr>
            <p:spPr>
              <a:xfrm>
                <a:off x="6903720" y="4520772"/>
                <a:ext cx="749808" cy="164592"/>
              </a:xfrm>
              <a:prstGeom prst="rect">
                <a:avLst/>
              </a:prstGeom>
              <a:noFill/>
              <a:ln/>
            </p:spPr>
            <p:txBody>
              <a:bodyPr wrap="square" lIns="0" tIns="0" rIns="0" bIns="0" rtlCol="0" anchor="ctr"/>
              <a:lstStyle/>
              <a:p>
                <a:pPr marL="0" indent="0" algn="ctr">
                  <a:buNone/>
                </a:pPr>
                <a:r>
                  <a:rPr lang="en-US" sz="1000" b="1" dirty="0">
                    <a:solidFill>
                      <a:srgbClr val="FFFFFF"/>
                    </a:solidFill>
                  </a:rPr>
                  <a:t>often missed</a:t>
                </a:r>
                <a:endParaRPr lang="en-US" sz="1000" dirty="0"/>
              </a:p>
            </p:txBody>
          </p:sp>
          <p:sp>
            <p:nvSpPr>
              <p:cNvPr id="135" name="Shape 75">
                <a:extLst>
                  <a:ext uri="{FF2B5EF4-FFF2-40B4-BE49-F238E27FC236}">
                    <a16:creationId xmlns:a16="http://schemas.microsoft.com/office/drawing/2014/main" id="{95A74FD5-03C3-21FB-45A7-BE8D0F93C77C}"/>
                  </a:ext>
                </a:extLst>
              </p:cNvPr>
              <p:cNvSpPr/>
              <p:nvPr/>
            </p:nvSpPr>
            <p:spPr>
              <a:xfrm>
                <a:off x="8083296" y="4456764"/>
                <a:ext cx="3520440" cy="475488"/>
              </a:xfrm>
              <a:prstGeom prst="rect">
                <a:avLst/>
              </a:prstGeom>
              <a:solidFill>
                <a:srgbClr val="FB7185">
                  <a:alpha val="12000"/>
                </a:srgbClr>
              </a:solidFill>
              <a:ln w="12700">
                <a:solidFill>
                  <a:srgbClr val="FB7185">
                    <a:alpha val="50000"/>
                  </a:srgbClr>
                </a:solidFill>
                <a:prstDash val="solid"/>
              </a:ln>
            </p:spPr>
            <p:txBody>
              <a:bodyPr/>
              <a:lstStyle/>
              <a:p>
                <a:endParaRPr lang="en-GB" sz="2800"/>
              </a:p>
            </p:txBody>
          </p:sp>
          <p:sp>
            <p:nvSpPr>
              <p:cNvPr id="136" name="Shape 76">
                <a:extLst>
                  <a:ext uri="{FF2B5EF4-FFF2-40B4-BE49-F238E27FC236}">
                    <a16:creationId xmlns:a16="http://schemas.microsoft.com/office/drawing/2014/main" id="{E1686C84-89CD-BCE5-C2F8-94F49E140C9D}"/>
                  </a:ext>
                </a:extLst>
              </p:cNvPr>
              <p:cNvSpPr/>
              <p:nvPr/>
            </p:nvSpPr>
            <p:spPr>
              <a:xfrm>
                <a:off x="8174736" y="4548204"/>
                <a:ext cx="118872" cy="118872"/>
              </a:xfrm>
              <a:prstGeom prst="ellipse">
                <a:avLst/>
              </a:prstGeom>
              <a:solidFill>
                <a:srgbClr val="FB7185"/>
              </a:solidFill>
              <a:ln w="12700">
                <a:solidFill>
                  <a:srgbClr val="FB7185"/>
                </a:solidFill>
                <a:prstDash val="solid"/>
              </a:ln>
            </p:spPr>
            <p:txBody>
              <a:bodyPr/>
              <a:lstStyle/>
              <a:p>
                <a:endParaRPr lang="en-GB" sz="2800"/>
              </a:p>
            </p:txBody>
          </p:sp>
          <p:sp>
            <p:nvSpPr>
              <p:cNvPr id="137" name="Text 77">
                <a:extLst>
                  <a:ext uri="{FF2B5EF4-FFF2-40B4-BE49-F238E27FC236}">
                    <a16:creationId xmlns:a16="http://schemas.microsoft.com/office/drawing/2014/main" id="{4FF7BDCB-A2CF-EEE6-CAAC-AB8EDD51D6B3}"/>
                  </a:ext>
                </a:extLst>
              </p:cNvPr>
              <p:cNvSpPr/>
              <p:nvPr/>
            </p:nvSpPr>
            <p:spPr>
              <a:xfrm>
                <a:off x="8357616" y="4557888"/>
                <a:ext cx="2286000" cy="228600"/>
              </a:xfrm>
              <a:prstGeom prst="rect">
                <a:avLst/>
              </a:prstGeom>
              <a:noFill/>
              <a:ln/>
            </p:spPr>
            <p:txBody>
              <a:bodyPr wrap="square" lIns="0" tIns="0" rIns="0" bIns="0" rtlCol="0" anchor="ctr"/>
              <a:lstStyle/>
              <a:p>
                <a:pPr marL="0" indent="0">
                  <a:buNone/>
                </a:pPr>
                <a:r>
                  <a:rPr lang="en-US" sz="1600" b="1" dirty="0">
                    <a:solidFill>
                      <a:srgbClr val="FCA5A5"/>
                    </a:solidFill>
                  </a:rPr>
                  <a:t>Post-traumatic stress response</a:t>
                </a:r>
                <a:endParaRPr lang="en-US" sz="1600" dirty="0"/>
              </a:p>
            </p:txBody>
          </p:sp>
          <p:sp>
            <p:nvSpPr>
              <p:cNvPr id="138" name="Text 79">
                <a:extLst>
                  <a:ext uri="{FF2B5EF4-FFF2-40B4-BE49-F238E27FC236}">
                    <a16:creationId xmlns:a16="http://schemas.microsoft.com/office/drawing/2014/main" id="{A184DDC7-AA0D-39A2-6EEF-A543B0967B58}"/>
                  </a:ext>
                </a:extLst>
              </p:cNvPr>
              <p:cNvSpPr/>
              <p:nvPr/>
            </p:nvSpPr>
            <p:spPr>
              <a:xfrm>
                <a:off x="10762488" y="4520772"/>
                <a:ext cx="749808" cy="164592"/>
              </a:xfrm>
              <a:prstGeom prst="rect">
                <a:avLst/>
              </a:prstGeom>
              <a:noFill/>
              <a:ln/>
            </p:spPr>
            <p:txBody>
              <a:bodyPr wrap="square" lIns="0" tIns="0" rIns="0" bIns="0" rtlCol="0" anchor="ctr"/>
              <a:lstStyle/>
              <a:p>
                <a:pPr marL="0" indent="0" algn="ctr">
                  <a:buNone/>
                </a:pPr>
                <a:r>
                  <a:rPr lang="en-US" sz="1000" b="1" dirty="0">
                    <a:solidFill>
                      <a:srgbClr val="FFFFFF"/>
                    </a:solidFill>
                  </a:rPr>
                  <a:t>often missed</a:t>
                </a:r>
                <a:endParaRPr lang="en-US" sz="1000" dirty="0"/>
              </a:p>
            </p:txBody>
          </p:sp>
          <p:sp>
            <p:nvSpPr>
              <p:cNvPr id="139" name="Shape 80">
                <a:extLst>
                  <a:ext uri="{FF2B5EF4-FFF2-40B4-BE49-F238E27FC236}">
                    <a16:creationId xmlns:a16="http://schemas.microsoft.com/office/drawing/2014/main" id="{A968382B-6565-5B60-3C8F-3DFE1B825539}"/>
                  </a:ext>
                </a:extLst>
              </p:cNvPr>
              <p:cNvSpPr/>
              <p:nvPr/>
            </p:nvSpPr>
            <p:spPr>
              <a:xfrm>
                <a:off x="365760" y="4840812"/>
                <a:ext cx="3520440" cy="384048"/>
              </a:xfrm>
              <a:prstGeom prst="rect">
                <a:avLst/>
              </a:prstGeom>
              <a:solidFill>
                <a:srgbClr val="FB7185">
                  <a:alpha val="12000"/>
                </a:srgbClr>
              </a:solidFill>
              <a:ln w="12700">
                <a:solidFill>
                  <a:srgbClr val="FB7185">
                    <a:alpha val="50000"/>
                  </a:srgbClr>
                </a:solidFill>
                <a:prstDash val="solid"/>
              </a:ln>
            </p:spPr>
            <p:txBody>
              <a:bodyPr/>
              <a:lstStyle/>
              <a:p>
                <a:endParaRPr lang="en-GB" sz="2800"/>
              </a:p>
            </p:txBody>
          </p:sp>
          <p:sp>
            <p:nvSpPr>
              <p:cNvPr id="140" name="Shape 81">
                <a:extLst>
                  <a:ext uri="{FF2B5EF4-FFF2-40B4-BE49-F238E27FC236}">
                    <a16:creationId xmlns:a16="http://schemas.microsoft.com/office/drawing/2014/main" id="{F1457150-6F89-C0D6-6E70-17ECFBA48649}"/>
                  </a:ext>
                </a:extLst>
              </p:cNvPr>
              <p:cNvSpPr/>
              <p:nvPr/>
            </p:nvSpPr>
            <p:spPr>
              <a:xfrm>
                <a:off x="457200" y="4932252"/>
                <a:ext cx="118872" cy="118872"/>
              </a:xfrm>
              <a:prstGeom prst="ellipse">
                <a:avLst/>
              </a:prstGeom>
              <a:solidFill>
                <a:srgbClr val="FB7185"/>
              </a:solidFill>
              <a:ln w="12700">
                <a:solidFill>
                  <a:srgbClr val="FB7185"/>
                </a:solidFill>
                <a:prstDash val="solid"/>
              </a:ln>
            </p:spPr>
            <p:txBody>
              <a:bodyPr/>
              <a:lstStyle/>
              <a:p>
                <a:endParaRPr lang="en-GB" sz="2800"/>
              </a:p>
            </p:txBody>
          </p:sp>
          <p:sp>
            <p:nvSpPr>
              <p:cNvPr id="141" name="Text 82">
                <a:extLst>
                  <a:ext uri="{FF2B5EF4-FFF2-40B4-BE49-F238E27FC236}">
                    <a16:creationId xmlns:a16="http://schemas.microsoft.com/office/drawing/2014/main" id="{5D0FA305-A177-6CBF-6831-37B181541ADB}"/>
                  </a:ext>
                </a:extLst>
              </p:cNvPr>
              <p:cNvSpPr/>
              <p:nvPr/>
            </p:nvSpPr>
            <p:spPr>
              <a:xfrm>
                <a:off x="640080" y="4877388"/>
                <a:ext cx="2286000" cy="228600"/>
              </a:xfrm>
              <a:prstGeom prst="rect">
                <a:avLst/>
              </a:prstGeom>
              <a:noFill/>
              <a:ln/>
            </p:spPr>
            <p:txBody>
              <a:bodyPr wrap="square" lIns="0" tIns="0" rIns="0" bIns="0" rtlCol="0" anchor="ctr"/>
              <a:lstStyle/>
              <a:p>
                <a:pPr marL="0" indent="0">
                  <a:buNone/>
                </a:pPr>
                <a:r>
                  <a:rPr lang="en-US" sz="1600" b="1" dirty="0">
                    <a:solidFill>
                      <a:srgbClr val="FCA5A5"/>
                    </a:solidFill>
                  </a:rPr>
                  <a:t>Anxiety &amp; Depression</a:t>
                </a:r>
                <a:endParaRPr lang="en-US" sz="1600" dirty="0"/>
              </a:p>
            </p:txBody>
          </p:sp>
          <p:sp>
            <p:nvSpPr>
              <p:cNvPr id="142" name="Text 84">
                <a:extLst>
                  <a:ext uri="{FF2B5EF4-FFF2-40B4-BE49-F238E27FC236}">
                    <a16:creationId xmlns:a16="http://schemas.microsoft.com/office/drawing/2014/main" id="{78BA1359-9300-CDA9-1DC1-D4E87417157C}"/>
                  </a:ext>
                </a:extLst>
              </p:cNvPr>
              <p:cNvSpPr/>
              <p:nvPr/>
            </p:nvSpPr>
            <p:spPr>
              <a:xfrm>
                <a:off x="3044952" y="4904820"/>
                <a:ext cx="749808" cy="164592"/>
              </a:xfrm>
              <a:prstGeom prst="rect">
                <a:avLst/>
              </a:prstGeom>
              <a:noFill/>
              <a:ln/>
            </p:spPr>
            <p:txBody>
              <a:bodyPr wrap="square" lIns="0" tIns="0" rIns="0" bIns="0" rtlCol="0" anchor="ctr"/>
              <a:lstStyle/>
              <a:p>
                <a:pPr marL="0" indent="0" algn="ctr">
                  <a:buNone/>
                </a:pPr>
                <a:r>
                  <a:rPr lang="en-US" sz="1000" b="1" dirty="0">
                    <a:solidFill>
                      <a:srgbClr val="FFFFFF"/>
                    </a:solidFill>
                  </a:rPr>
                  <a:t>often missed</a:t>
                </a:r>
                <a:endParaRPr lang="en-US" sz="1000" dirty="0"/>
              </a:p>
            </p:txBody>
          </p:sp>
          <p:sp>
            <p:nvSpPr>
              <p:cNvPr id="143" name="Shape 85">
                <a:extLst>
                  <a:ext uri="{FF2B5EF4-FFF2-40B4-BE49-F238E27FC236}">
                    <a16:creationId xmlns:a16="http://schemas.microsoft.com/office/drawing/2014/main" id="{47A2FF86-C36E-6E4E-5CEE-DABB1D83E3CB}"/>
                  </a:ext>
                </a:extLst>
              </p:cNvPr>
              <p:cNvSpPr/>
              <p:nvPr/>
            </p:nvSpPr>
            <p:spPr>
              <a:xfrm>
                <a:off x="4224528" y="4840812"/>
                <a:ext cx="3520440" cy="384048"/>
              </a:xfrm>
              <a:prstGeom prst="rect">
                <a:avLst/>
              </a:prstGeom>
              <a:solidFill>
                <a:srgbClr val="FB7185">
                  <a:alpha val="12000"/>
                </a:srgbClr>
              </a:solidFill>
              <a:ln w="12700">
                <a:solidFill>
                  <a:srgbClr val="FB7185">
                    <a:alpha val="50000"/>
                  </a:srgbClr>
                </a:solidFill>
                <a:prstDash val="solid"/>
              </a:ln>
            </p:spPr>
            <p:txBody>
              <a:bodyPr/>
              <a:lstStyle/>
              <a:p>
                <a:endParaRPr lang="en-GB" sz="2800"/>
              </a:p>
            </p:txBody>
          </p:sp>
          <p:sp>
            <p:nvSpPr>
              <p:cNvPr id="144" name="Shape 86">
                <a:extLst>
                  <a:ext uri="{FF2B5EF4-FFF2-40B4-BE49-F238E27FC236}">
                    <a16:creationId xmlns:a16="http://schemas.microsoft.com/office/drawing/2014/main" id="{6FA6F6A9-9210-D530-8BEE-F776DC9B4F12}"/>
                  </a:ext>
                </a:extLst>
              </p:cNvPr>
              <p:cNvSpPr/>
              <p:nvPr/>
            </p:nvSpPr>
            <p:spPr>
              <a:xfrm>
                <a:off x="4315968" y="4932252"/>
                <a:ext cx="118872" cy="118872"/>
              </a:xfrm>
              <a:prstGeom prst="ellipse">
                <a:avLst/>
              </a:prstGeom>
              <a:solidFill>
                <a:srgbClr val="FB7185"/>
              </a:solidFill>
              <a:ln w="12700">
                <a:solidFill>
                  <a:srgbClr val="FB7185"/>
                </a:solidFill>
                <a:prstDash val="solid"/>
              </a:ln>
            </p:spPr>
            <p:txBody>
              <a:bodyPr/>
              <a:lstStyle/>
              <a:p>
                <a:endParaRPr lang="en-GB" sz="2800"/>
              </a:p>
            </p:txBody>
          </p:sp>
          <p:sp>
            <p:nvSpPr>
              <p:cNvPr id="145" name="Text 87">
                <a:extLst>
                  <a:ext uri="{FF2B5EF4-FFF2-40B4-BE49-F238E27FC236}">
                    <a16:creationId xmlns:a16="http://schemas.microsoft.com/office/drawing/2014/main" id="{99ED89DD-4B3F-41E6-8D4E-B0C518C4F1CF}"/>
                  </a:ext>
                </a:extLst>
              </p:cNvPr>
              <p:cNvSpPr/>
              <p:nvPr/>
            </p:nvSpPr>
            <p:spPr>
              <a:xfrm>
                <a:off x="4498848" y="4909662"/>
                <a:ext cx="2286000" cy="228600"/>
              </a:xfrm>
              <a:prstGeom prst="rect">
                <a:avLst/>
              </a:prstGeom>
              <a:noFill/>
              <a:ln/>
            </p:spPr>
            <p:txBody>
              <a:bodyPr wrap="square" lIns="0" tIns="0" rIns="0" bIns="0" rtlCol="0" anchor="ctr"/>
              <a:lstStyle/>
              <a:p>
                <a:pPr marL="0" indent="0">
                  <a:buNone/>
                </a:pPr>
                <a:r>
                  <a:rPr lang="en-US" sz="1600" b="1" dirty="0">
                    <a:solidFill>
                      <a:srgbClr val="FCA5A5"/>
                    </a:solidFill>
                  </a:rPr>
                  <a:t>Psychologically-divergent responses to trauma</a:t>
                </a:r>
                <a:endParaRPr lang="en-US" sz="1600" dirty="0"/>
              </a:p>
            </p:txBody>
          </p:sp>
          <p:sp>
            <p:nvSpPr>
              <p:cNvPr id="146" name="Text 89">
                <a:extLst>
                  <a:ext uri="{FF2B5EF4-FFF2-40B4-BE49-F238E27FC236}">
                    <a16:creationId xmlns:a16="http://schemas.microsoft.com/office/drawing/2014/main" id="{86B56459-C847-B3D0-9CA7-E3FACB916A34}"/>
                  </a:ext>
                </a:extLst>
              </p:cNvPr>
              <p:cNvSpPr/>
              <p:nvPr/>
            </p:nvSpPr>
            <p:spPr>
              <a:xfrm>
                <a:off x="6903720" y="4904820"/>
                <a:ext cx="749808" cy="164592"/>
              </a:xfrm>
              <a:prstGeom prst="rect">
                <a:avLst/>
              </a:prstGeom>
              <a:noFill/>
              <a:ln/>
            </p:spPr>
            <p:txBody>
              <a:bodyPr wrap="square" lIns="0" tIns="0" rIns="0" bIns="0" rtlCol="0" anchor="ctr"/>
              <a:lstStyle/>
              <a:p>
                <a:pPr marL="0" indent="0" algn="ctr">
                  <a:buNone/>
                </a:pPr>
                <a:r>
                  <a:rPr lang="en-US" sz="1000" b="1" dirty="0">
                    <a:solidFill>
                      <a:srgbClr val="FFFFFF"/>
                    </a:solidFill>
                  </a:rPr>
                  <a:t>often missed</a:t>
                </a:r>
                <a:endParaRPr lang="en-US" sz="1000" dirty="0"/>
              </a:p>
            </p:txBody>
          </p:sp>
        </p:grpSp>
        <p:sp>
          <p:nvSpPr>
            <p:cNvPr id="121" name="Shape 66"/>
            <p:cNvSpPr/>
            <p:nvPr/>
          </p:nvSpPr>
          <p:spPr>
            <a:xfrm>
              <a:off x="457200" y="4569854"/>
              <a:ext cx="118872" cy="118872"/>
            </a:xfrm>
            <a:prstGeom prst="ellipse">
              <a:avLst/>
            </a:prstGeom>
            <a:solidFill>
              <a:srgbClr val="FB7185"/>
            </a:solidFill>
            <a:ln w="12700">
              <a:solidFill>
                <a:srgbClr val="FB7185"/>
              </a:solidFill>
              <a:prstDash val="solid"/>
            </a:ln>
          </p:spPr>
          <p:txBody>
            <a:bodyPr/>
            <a:lstStyle/>
            <a:p>
              <a:endParaRPr lang="en-GB" sz="2800"/>
            </a:p>
          </p:txBody>
        </p:sp>
        <p:sp>
          <p:nvSpPr>
            <p:cNvPr id="122" name="Shape 71"/>
            <p:cNvSpPr/>
            <p:nvPr/>
          </p:nvSpPr>
          <p:spPr>
            <a:xfrm>
              <a:off x="4315968" y="4569854"/>
              <a:ext cx="118872" cy="118872"/>
            </a:xfrm>
            <a:prstGeom prst="ellipse">
              <a:avLst/>
            </a:prstGeom>
            <a:solidFill>
              <a:srgbClr val="FB7185"/>
            </a:solidFill>
            <a:ln w="12700">
              <a:solidFill>
                <a:srgbClr val="FB7185"/>
              </a:solidFill>
              <a:prstDash val="solid"/>
            </a:ln>
          </p:spPr>
          <p:txBody>
            <a:bodyPr/>
            <a:lstStyle/>
            <a:p>
              <a:endParaRPr lang="en-GB" sz="2800"/>
            </a:p>
          </p:txBody>
        </p:sp>
        <p:sp>
          <p:nvSpPr>
            <p:cNvPr id="123" name="Shape 73"/>
            <p:cNvSpPr/>
            <p:nvPr/>
          </p:nvSpPr>
          <p:spPr>
            <a:xfrm>
              <a:off x="6894576" y="4533278"/>
              <a:ext cx="768096" cy="182880"/>
            </a:xfrm>
            <a:prstGeom prst="rect">
              <a:avLst/>
            </a:prstGeom>
            <a:solidFill>
              <a:srgbClr val="FB7185">
                <a:alpha val="35000"/>
              </a:srgbClr>
            </a:solidFill>
            <a:ln w="12700">
              <a:solidFill>
                <a:srgbClr val="FB7185">
                  <a:alpha val="60000"/>
                </a:srgbClr>
              </a:solidFill>
              <a:prstDash val="solid"/>
            </a:ln>
          </p:spPr>
          <p:txBody>
            <a:bodyPr/>
            <a:lstStyle/>
            <a:p>
              <a:endParaRPr lang="en-GB" sz="2800"/>
            </a:p>
          </p:txBody>
        </p:sp>
        <p:sp>
          <p:nvSpPr>
            <p:cNvPr id="124" name="Shape 78"/>
            <p:cNvSpPr/>
            <p:nvPr/>
          </p:nvSpPr>
          <p:spPr>
            <a:xfrm>
              <a:off x="10753344" y="4533278"/>
              <a:ext cx="768096" cy="182880"/>
            </a:xfrm>
            <a:prstGeom prst="rect">
              <a:avLst/>
            </a:prstGeom>
            <a:solidFill>
              <a:srgbClr val="FB7185">
                <a:alpha val="35000"/>
              </a:srgbClr>
            </a:solidFill>
            <a:ln w="12700">
              <a:solidFill>
                <a:srgbClr val="FB7185">
                  <a:alpha val="60000"/>
                </a:srgbClr>
              </a:solidFill>
              <a:prstDash val="solid"/>
            </a:ln>
          </p:spPr>
          <p:txBody>
            <a:bodyPr/>
            <a:lstStyle/>
            <a:p>
              <a:endParaRPr lang="en-GB" sz="2800"/>
            </a:p>
          </p:txBody>
        </p:sp>
        <p:sp>
          <p:nvSpPr>
            <p:cNvPr id="125" name="Shape 83"/>
            <p:cNvSpPr/>
            <p:nvPr/>
          </p:nvSpPr>
          <p:spPr>
            <a:xfrm>
              <a:off x="3035808" y="4917326"/>
              <a:ext cx="768096" cy="182880"/>
            </a:xfrm>
            <a:prstGeom prst="rect">
              <a:avLst/>
            </a:prstGeom>
            <a:solidFill>
              <a:srgbClr val="FB7185">
                <a:alpha val="35000"/>
              </a:srgbClr>
            </a:solidFill>
            <a:ln w="12700">
              <a:solidFill>
                <a:srgbClr val="FB7185">
                  <a:alpha val="60000"/>
                </a:srgbClr>
              </a:solidFill>
              <a:prstDash val="solid"/>
            </a:ln>
          </p:spPr>
          <p:txBody>
            <a:bodyPr/>
            <a:lstStyle/>
            <a:p>
              <a:endParaRPr lang="en-GB" sz="2800"/>
            </a:p>
          </p:txBody>
        </p:sp>
        <p:sp>
          <p:nvSpPr>
            <p:cNvPr id="126" name="Shape 88"/>
            <p:cNvSpPr/>
            <p:nvPr/>
          </p:nvSpPr>
          <p:spPr>
            <a:xfrm>
              <a:off x="6894576" y="4917326"/>
              <a:ext cx="768096" cy="182880"/>
            </a:xfrm>
            <a:prstGeom prst="rect">
              <a:avLst/>
            </a:prstGeom>
            <a:solidFill>
              <a:srgbClr val="FB7185">
                <a:alpha val="35000"/>
              </a:srgbClr>
            </a:solidFill>
            <a:ln w="12700">
              <a:solidFill>
                <a:srgbClr val="FB7185">
                  <a:alpha val="60000"/>
                </a:srgbClr>
              </a:solidFill>
              <a:prstDash val="solid"/>
            </a:ln>
          </p:spPr>
          <p:txBody>
            <a:bodyPr/>
            <a:lstStyle/>
            <a:p>
              <a:endParaRPr lang="en-GB" sz="2800"/>
            </a:p>
          </p:txBody>
        </p:sp>
      </p:grpSp>
      <p:grpSp>
        <p:nvGrpSpPr>
          <p:cNvPr id="147" name="Group 146">
            <a:extLst>
              <a:ext uri="{FF2B5EF4-FFF2-40B4-BE49-F238E27FC236}">
                <a16:creationId xmlns:a16="http://schemas.microsoft.com/office/drawing/2014/main" id="{832CDA43-B62F-B41D-A70F-2EE5BAB235B2}"/>
              </a:ext>
            </a:extLst>
          </p:cNvPr>
          <p:cNvGrpSpPr/>
          <p:nvPr/>
        </p:nvGrpSpPr>
        <p:grpSpPr>
          <a:xfrm>
            <a:off x="365760" y="2882896"/>
            <a:ext cx="11466576" cy="1051560"/>
            <a:chOff x="365760" y="2706624"/>
            <a:chExt cx="11466576" cy="1051560"/>
          </a:xfrm>
        </p:grpSpPr>
        <p:sp>
          <p:nvSpPr>
            <p:cNvPr id="148" name="Text 45"/>
            <p:cNvSpPr/>
            <p:nvPr/>
          </p:nvSpPr>
          <p:spPr>
            <a:xfrm>
              <a:off x="365760" y="2706624"/>
              <a:ext cx="11430000" cy="201168"/>
            </a:xfrm>
            <a:prstGeom prst="rect">
              <a:avLst/>
            </a:prstGeom>
            <a:noFill/>
            <a:ln/>
          </p:spPr>
          <p:txBody>
            <a:bodyPr wrap="square" lIns="0" tIns="0" rIns="0" bIns="0" rtlCol="0" anchor="ctr"/>
            <a:lstStyle/>
            <a:p>
              <a:pPr marL="0" indent="0">
                <a:buNone/>
              </a:pPr>
              <a:r>
                <a:rPr lang="en-US" sz="1400" b="1" kern="0" spc="150" dirty="0">
                  <a:solidFill>
                    <a:srgbClr val="BAE6FD"/>
                  </a:solidFill>
                </a:rPr>
                <a:t>ACQUIRED NEURODIVERGENCE – emerging across the lifespan</a:t>
              </a:r>
              <a:endParaRPr lang="en-US" sz="1400" dirty="0"/>
            </a:p>
          </p:txBody>
        </p:sp>
        <p:sp>
          <p:nvSpPr>
            <p:cNvPr id="149" name="Shape 46"/>
            <p:cNvSpPr/>
            <p:nvPr/>
          </p:nvSpPr>
          <p:spPr>
            <a:xfrm>
              <a:off x="365760" y="2944368"/>
              <a:ext cx="2743200" cy="301752"/>
            </a:xfrm>
            <a:prstGeom prst="rect">
              <a:avLst/>
            </a:prstGeom>
            <a:solidFill>
              <a:srgbClr val="38BDF8">
                <a:alpha val="12000"/>
              </a:srgbClr>
            </a:solidFill>
            <a:ln w="12700">
              <a:solidFill>
                <a:srgbClr val="38BDF8">
                  <a:alpha val="50000"/>
                </a:srgbClr>
              </a:solidFill>
              <a:prstDash val="solid"/>
            </a:ln>
          </p:spPr>
          <p:txBody>
            <a:bodyPr/>
            <a:lstStyle/>
            <a:p>
              <a:endParaRPr lang="en-GB" sz="2800"/>
            </a:p>
          </p:txBody>
        </p:sp>
        <p:sp>
          <p:nvSpPr>
            <p:cNvPr id="150" name="Shape 49"/>
            <p:cNvSpPr/>
            <p:nvPr/>
          </p:nvSpPr>
          <p:spPr>
            <a:xfrm>
              <a:off x="3273552" y="2944368"/>
              <a:ext cx="2743200" cy="301752"/>
            </a:xfrm>
            <a:prstGeom prst="rect">
              <a:avLst/>
            </a:prstGeom>
            <a:solidFill>
              <a:srgbClr val="38BDF8">
                <a:alpha val="12000"/>
              </a:srgbClr>
            </a:solidFill>
            <a:ln w="12700">
              <a:solidFill>
                <a:srgbClr val="38BDF8">
                  <a:alpha val="50000"/>
                </a:srgbClr>
              </a:solidFill>
              <a:prstDash val="solid"/>
            </a:ln>
          </p:spPr>
          <p:txBody>
            <a:bodyPr/>
            <a:lstStyle/>
            <a:p>
              <a:endParaRPr lang="en-GB" sz="2800"/>
            </a:p>
          </p:txBody>
        </p:sp>
        <p:sp>
          <p:nvSpPr>
            <p:cNvPr id="151" name="Shape 50"/>
            <p:cNvSpPr/>
            <p:nvPr/>
          </p:nvSpPr>
          <p:spPr>
            <a:xfrm>
              <a:off x="3364992" y="3035808"/>
              <a:ext cx="118872" cy="118872"/>
            </a:xfrm>
            <a:prstGeom prst="ellipse">
              <a:avLst/>
            </a:prstGeom>
            <a:solidFill>
              <a:srgbClr val="38BDF8"/>
            </a:solidFill>
            <a:ln w="12700">
              <a:solidFill>
                <a:srgbClr val="38BDF8"/>
              </a:solidFill>
              <a:prstDash val="solid"/>
            </a:ln>
          </p:spPr>
          <p:txBody>
            <a:bodyPr/>
            <a:lstStyle/>
            <a:p>
              <a:endParaRPr lang="en-GB" sz="2800"/>
            </a:p>
          </p:txBody>
        </p:sp>
        <p:sp>
          <p:nvSpPr>
            <p:cNvPr id="152" name="Text 51"/>
            <p:cNvSpPr/>
            <p:nvPr/>
          </p:nvSpPr>
          <p:spPr>
            <a:xfrm>
              <a:off x="3547872" y="2980944"/>
              <a:ext cx="2377440" cy="228600"/>
            </a:xfrm>
            <a:prstGeom prst="rect">
              <a:avLst/>
            </a:prstGeom>
            <a:noFill/>
            <a:ln/>
          </p:spPr>
          <p:txBody>
            <a:bodyPr wrap="square" lIns="0" tIns="0" rIns="0" bIns="0" rtlCol="0" anchor="ctr"/>
            <a:lstStyle/>
            <a:p>
              <a:pPr marL="0" indent="0">
                <a:buNone/>
              </a:pPr>
              <a:r>
                <a:rPr lang="en-US" sz="1600" b="1" dirty="0">
                  <a:solidFill>
                    <a:srgbClr val="BAE6FD"/>
                  </a:solidFill>
                </a:rPr>
                <a:t>Stroke</a:t>
              </a:r>
              <a:endParaRPr lang="en-US" sz="1600" dirty="0"/>
            </a:p>
          </p:txBody>
        </p:sp>
        <p:sp>
          <p:nvSpPr>
            <p:cNvPr id="153" name="Shape 52"/>
            <p:cNvSpPr/>
            <p:nvPr/>
          </p:nvSpPr>
          <p:spPr>
            <a:xfrm>
              <a:off x="6181344" y="2944368"/>
              <a:ext cx="2743200" cy="301752"/>
            </a:xfrm>
            <a:prstGeom prst="rect">
              <a:avLst/>
            </a:prstGeom>
            <a:solidFill>
              <a:srgbClr val="38BDF8">
                <a:alpha val="12000"/>
              </a:srgbClr>
            </a:solidFill>
            <a:ln w="12700">
              <a:solidFill>
                <a:srgbClr val="38BDF8">
                  <a:alpha val="50000"/>
                </a:srgbClr>
              </a:solidFill>
              <a:prstDash val="solid"/>
            </a:ln>
          </p:spPr>
          <p:txBody>
            <a:bodyPr/>
            <a:lstStyle/>
            <a:p>
              <a:endParaRPr lang="en-GB" sz="2800"/>
            </a:p>
          </p:txBody>
        </p:sp>
        <p:sp>
          <p:nvSpPr>
            <p:cNvPr id="154" name="Shape 53"/>
            <p:cNvSpPr/>
            <p:nvPr/>
          </p:nvSpPr>
          <p:spPr>
            <a:xfrm>
              <a:off x="6272784" y="3035808"/>
              <a:ext cx="118872" cy="118872"/>
            </a:xfrm>
            <a:prstGeom prst="ellipse">
              <a:avLst/>
            </a:prstGeom>
            <a:solidFill>
              <a:srgbClr val="38BDF8"/>
            </a:solidFill>
            <a:ln w="12700">
              <a:solidFill>
                <a:srgbClr val="38BDF8"/>
              </a:solidFill>
              <a:prstDash val="solid"/>
            </a:ln>
          </p:spPr>
          <p:txBody>
            <a:bodyPr/>
            <a:lstStyle/>
            <a:p>
              <a:endParaRPr lang="en-GB" sz="2800"/>
            </a:p>
          </p:txBody>
        </p:sp>
        <p:sp>
          <p:nvSpPr>
            <p:cNvPr id="155" name="Text 54"/>
            <p:cNvSpPr/>
            <p:nvPr/>
          </p:nvSpPr>
          <p:spPr>
            <a:xfrm>
              <a:off x="6455664" y="2980944"/>
              <a:ext cx="2377440" cy="228600"/>
            </a:xfrm>
            <a:prstGeom prst="rect">
              <a:avLst/>
            </a:prstGeom>
            <a:noFill/>
            <a:ln/>
          </p:spPr>
          <p:txBody>
            <a:bodyPr wrap="square" lIns="0" tIns="0" rIns="0" bIns="0" rtlCol="0" anchor="ctr"/>
            <a:lstStyle/>
            <a:p>
              <a:pPr marL="0" indent="0">
                <a:buNone/>
              </a:pPr>
              <a:r>
                <a:rPr lang="en-US" sz="1600" b="1" dirty="0">
                  <a:solidFill>
                    <a:srgbClr val="BAE6FD"/>
                  </a:solidFill>
                </a:rPr>
                <a:t>Post-Traumatic Stress</a:t>
              </a:r>
              <a:endParaRPr lang="en-US" sz="1600" dirty="0"/>
            </a:p>
          </p:txBody>
        </p:sp>
        <p:sp>
          <p:nvSpPr>
            <p:cNvPr id="156" name="Shape 55"/>
            <p:cNvSpPr/>
            <p:nvPr/>
          </p:nvSpPr>
          <p:spPr>
            <a:xfrm>
              <a:off x="9089136" y="2944368"/>
              <a:ext cx="2743200" cy="301752"/>
            </a:xfrm>
            <a:prstGeom prst="rect">
              <a:avLst/>
            </a:prstGeom>
            <a:solidFill>
              <a:srgbClr val="38BDF8">
                <a:alpha val="12000"/>
              </a:srgbClr>
            </a:solidFill>
            <a:ln w="12700">
              <a:solidFill>
                <a:srgbClr val="38BDF8">
                  <a:alpha val="50000"/>
                </a:srgbClr>
              </a:solidFill>
              <a:prstDash val="solid"/>
            </a:ln>
          </p:spPr>
          <p:txBody>
            <a:bodyPr/>
            <a:lstStyle/>
            <a:p>
              <a:endParaRPr lang="en-GB" sz="2800"/>
            </a:p>
          </p:txBody>
        </p:sp>
        <p:sp>
          <p:nvSpPr>
            <p:cNvPr id="157" name="Shape 56"/>
            <p:cNvSpPr/>
            <p:nvPr/>
          </p:nvSpPr>
          <p:spPr>
            <a:xfrm>
              <a:off x="9180576" y="3035808"/>
              <a:ext cx="118872" cy="118872"/>
            </a:xfrm>
            <a:prstGeom prst="ellipse">
              <a:avLst/>
            </a:prstGeom>
            <a:solidFill>
              <a:srgbClr val="38BDF8"/>
            </a:solidFill>
            <a:ln w="12700">
              <a:solidFill>
                <a:srgbClr val="38BDF8"/>
              </a:solidFill>
              <a:prstDash val="solid"/>
            </a:ln>
          </p:spPr>
          <p:txBody>
            <a:bodyPr/>
            <a:lstStyle/>
            <a:p>
              <a:endParaRPr lang="en-GB" sz="2800"/>
            </a:p>
          </p:txBody>
        </p:sp>
        <p:sp>
          <p:nvSpPr>
            <p:cNvPr id="158" name="Text 57"/>
            <p:cNvSpPr/>
            <p:nvPr/>
          </p:nvSpPr>
          <p:spPr>
            <a:xfrm>
              <a:off x="9363456" y="2980944"/>
              <a:ext cx="2377440" cy="228600"/>
            </a:xfrm>
            <a:prstGeom prst="rect">
              <a:avLst/>
            </a:prstGeom>
            <a:noFill/>
            <a:ln/>
          </p:spPr>
          <p:txBody>
            <a:bodyPr wrap="square" lIns="0" tIns="0" rIns="0" bIns="0" rtlCol="0" anchor="ctr"/>
            <a:lstStyle/>
            <a:p>
              <a:pPr marL="0" indent="0">
                <a:buNone/>
              </a:pPr>
              <a:r>
                <a:rPr lang="en-US" sz="1600" b="1" dirty="0">
                  <a:solidFill>
                    <a:srgbClr val="BAE6FD"/>
                  </a:solidFill>
                </a:rPr>
                <a:t>Chronic Pain</a:t>
              </a:r>
              <a:endParaRPr lang="en-US" sz="1600" dirty="0"/>
            </a:p>
          </p:txBody>
        </p:sp>
        <p:sp>
          <p:nvSpPr>
            <p:cNvPr id="159" name="Shape 58"/>
            <p:cNvSpPr/>
            <p:nvPr/>
          </p:nvSpPr>
          <p:spPr>
            <a:xfrm>
              <a:off x="365760" y="3328416"/>
              <a:ext cx="2743200" cy="429768"/>
            </a:xfrm>
            <a:prstGeom prst="rect">
              <a:avLst/>
            </a:prstGeom>
            <a:solidFill>
              <a:srgbClr val="38BDF8">
                <a:alpha val="12000"/>
              </a:srgbClr>
            </a:solidFill>
            <a:ln w="12700">
              <a:solidFill>
                <a:srgbClr val="38BDF8">
                  <a:alpha val="50000"/>
                </a:srgbClr>
              </a:solidFill>
              <a:prstDash val="solid"/>
            </a:ln>
          </p:spPr>
          <p:txBody>
            <a:bodyPr/>
            <a:lstStyle/>
            <a:p>
              <a:endParaRPr lang="en-GB" sz="2800"/>
            </a:p>
          </p:txBody>
        </p:sp>
        <p:sp>
          <p:nvSpPr>
            <p:cNvPr id="160" name="Text 60"/>
            <p:cNvSpPr/>
            <p:nvPr/>
          </p:nvSpPr>
          <p:spPr>
            <a:xfrm>
              <a:off x="640080" y="3398043"/>
              <a:ext cx="2377440" cy="228600"/>
            </a:xfrm>
            <a:prstGeom prst="rect">
              <a:avLst/>
            </a:prstGeom>
            <a:noFill/>
            <a:ln/>
          </p:spPr>
          <p:txBody>
            <a:bodyPr wrap="square" lIns="0" tIns="0" rIns="0" bIns="0" rtlCol="0" anchor="ctr"/>
            <a:lstStyle/>
            <a:p>
              <a:pPr marL="0" indent="0">
                <a:buNone/>
              </a:pPr>
              <a:r>
                <a:rPr lang="en-US" sz="1600" b="1" dirty="0">
                  <a:solidFill>
                    <a:srgbClr val="BAE6FD"/>
                  </a:solidFill>
                </a:rPr>
                <a:t>Acquired Deafness / Vision Loss</a:t>
              </a:r>
              <a:endParaRPr lang="en-US" sz="1600" dirty="0"/>
            </a:p>
          </p:txBody>
        </p:sp>
        <p:sp>
          <p:nvSpPr>
            <p:cNvPr id="161" name="Shape 61"/>
            <p:cNvSpPr/>
            <p:nvPr/>
          </p:nvSpPr>
          <p:spPr>
            <a:xfrm>
              <a:off x="3273552" y="3328416"/>
              <a:ext cx="2743200" cy="429768"/>
            </a:xfrm>
            <a:prstGeom prst="rect">
              <a:avLst/>
            </a:prstGeom>
            <a:solidFill>
              <a:srgbClr val="38BDF8">
                <a:alpha val="12000"/>
              </a:srgbClr>
            </a:solidFill>
            <a:ln w="12700">
              <a:solidFill>
                <a:srgbClr val="38BDF8">
                  <a:alpha val="50000"/>
                </a:srgbClr>
              </a:solidFill>
              <a:prstDash val="solid"/>
            </a:ln>
          </p:spPr>
          <p:txBody>
            <a:bodyPr/>
            <a:lstStyle/>
            <a:p>
              <a:endParaRPr lang="en-GB" sz="2800"/>
            </a:p>
          </p:txBody>
        </p:sp>
        <p:sp>
          <p:nvSpPr>
            <p:cNvPr id="162" name="Shape 62"/>
            <p:cNvSpPr/>
            <p:nvPr/>
          </p:nvSpPr>
          <p:spPr>
            <a:xfrm>
              <a:off x="3364992" y="3419856"/>
              <a:ext cx="118872" cy="118872"/>
            </a:xfrm>
            <a:prstGeom prst="ellipse">
              <a:avLst/>
            </a:prstGeom>
            <a:solidFill>
              <a:srgbClr val="38BDF8"/>
            </a:solidFill>
            <a:ln w="12700">
              <a:solidFill>
                <a:srgbClr val="38BDF8"/>
              </a:solidFill>
              <a:prstDash val="solid"/>
            </a:ln>
          </p:spPr>
          <p:txBody>
            <a:bodyPr/>
            <a:lstStyle/>
            <a:p>
              <a:endParaRPr lang="en-GB" sz="2800"/>
            </a:p>
          </p:txBody>
        </p:sp>
        <p:sp>
          <p:nvSpPr>
            <p:cNvPr id="163" name="Text 63"/>
            <p:cNvSpPr/>
            <p:nvPr/>
          </p:nvSpPr>
          <p:spPr>
            <a:xfrm>
              <a:off x="3547872" y="3398043"/>
              <a:ext cx="2377440" cy="228600"/>
            </a:xfrm>
            <a:prstGeom prst="rect">
              <a:avLst/>
            </a:prstGeom>
            <a:noFill/>
            <a:ln/>
          </p:spPr>
          <p:txBody>
            <a:bodyPr wrap="square" lIns="0" tIns="0" rIns="0" bIns="0" rtlCol="0" anchor="ctr"/>
            <a:lstStyle/>
            <a:p>
              <a:pPr marL="0" indent="0">
                <a:buNone/>
              </a:pPr>
              <a:r>
                <a:rPr lang="en-US" sz="1600" b="1" dirty="0">
                  <a:solidFill>
                    <a:srgbClr val="BAE6FD"/>
                  </a:solidFill>
                </a:rPr>
                <a:t>Parkinson's / MS / Neurodegenerative</a:t>
              </a:r>
              <a:endParaRPr lang="en-US" sz="1600" dirty="0"/>
            </a:p>
          </p:txBody>
        </p:sp>
        <p:sp>
          <p:nvSpPr>
            <p:cNvPr id="164" name="Shape 47"/>
            <p:cNvSpPr/>
            <p:nvPr/>
          </p:nvSpPr>
          <p:spPr>
            <a:xfrm>
              <a:off x="457200" y="3035808"/>
              <a:ext cx="118872" cy="118872"/>
            </a:xfrm>
            <a:prstGeom prst="ellipse">
              <a:avLst/>
            </a:prstGeom>
            <a:solidFill>
              <a:srgbClr val="38BDF8"/>
            </a:solidFill>
            <a:ln w="12700">
              <a:solidFill>
                <a:srgbClr val="38BDF8"/>
              </a:solidFill>
              <a:prstDash val="solid"/>
            </a:ln>
          </p:spPr>
          <p:txBody>
            <a:bodyPr/>
            <a:lstStyle/>
            <a:p>
              <a:endParaRPr lang="en-GB" sz="2800"/>
            </a:p>
          </p:txBody>
        </p:sp>
        <p:sp>
          <p:nvSpPr>
            <p:cNvPr id="165" name="Text 48"/>
            <p:cNvSpPr/>
            <p:nvPr/>
          </p:nvSpPr>
          <p:spPr>
            <a:xfrm>
              <a:off x="640080" y="2980944"/>
              <a:ext cx="2377440" cy="228600"/>
            </a:xfrm>
            <a:prstGeom prst="rect">
              <a:avLst/>
            </a:prstGeom>
            <a:noFill/>
            <a:ln/>
          </p:spPr>
          <p:txBody>
            <a:bodyPr wrap="square" lIns="0" tIns="0" rIns="0" bIns="0" rtlCol="0" anchor="ctr"/>
            <a:lstStyle/>
            <a:p>
              <a:pPr marL="0" indent="0">
                <a:buNone/>
              </a:pPr>
              <a:r>
                <a:rPr lang="en-US" sz="1600" b="1" dirty="0">
                  <a:solidFill>
                    <a:srgbClr val="BAE6FD"/>
                  </a:solidFill>
                </a:rPr>
                <a:t>Traumatic Brain Injury</a:t>
              </a:r>
              <a:endParaRPr lang="en-US" sz="1600" dirty="0"/>
            </a:p>
          </p:txBody>
        </p:sp>
        <p:sp>
          <p:nvSpPr>
            <p:cNvPr id="166" name="Shape 59"/>
            <p:cNvSpPr/>
            <p:nvPr/>
          </p:nvSpPr>
          <p:spPr>
            <a:xfrm>
              <a:off x="457200" y="3419856"/>
              <a:ext cx="118872" cy="118872"/>
            </a:xfrm>
            <a:prstGeom prst="ellipse">
              <a:avLst/>
            </a:prstGeom>
            <a:solidFill>
              <a:srgbClr val="38BDF8"/>
            </a:solidFill>
            <a:ln w="12700">
              <a:solidFill>
                <a:srgbClr val="38BDF8"/>
              </a:solidFill>
              <a:prstDash val="solid"/>
            </a:ln>
          </p:spPr>
          <p:txBody>
            <a:bodyPr/>
            <a:lstStyle/>
            <a:p>
              <a:endParaRPr lang="en-GB" sz="2800"/>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TotalTime>
  <Words>863</Words>
  <Application>Microsoft Office PowerPoint</Application>
  <PresentationFormat>Widescreen</PresentationFormat>
  <Paragraphs>121</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Georgia</vt:lpstr>
      <vt:lpstr>Office Theme</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NCW Infographics</dc:title>
  <dc:subject>PptxGenJS Presentation</dc:subject>
  <dc:creator>Dr Chloe Farahar / Aucademy CIC</dc:creator>
  <cp:lastModifiedBy>Dr Chloe Farahar</cp:lastModifiedBy>
  <cp:revision>2</cp:revision>
  <dcterms:created xsi:type="dcterms:W3CDTF">2026-03-19T15:19:20Z</dcterms:created>
  <dcterms:modified xsi:type="dcterms:W3CDTF">2026-03-19T16:17:51Z</dcterms:modified>
</cp:coreProperties>
</file>